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416" r:id="rId3"/>
    <p:sldId id="417" r:id="rId4"/>
    <p:sldId id="418" r:id="rId5"/>
    <p:sldId id="419" r:id="rId6"/>
    <p:sldId id="420" r:id="rId7"/>
    <p:sldId id="421" r:id="rId8"/>
    <p:sldId id="422" r:id="rId9"/>
    <p:sldId id="423" r:id="rId10"/>
    <p:sldId id="424" r:id="rId11"/>
    <p:sldId id="425" r:id="rId12"/>
    <p:sldId id="426" r:id="rId13"/>
    <p:sldId id="427" r:id="rId14"/>
    <p:sldId id="428" r:id="rId15"/>
    <p:sldId id="433" r:id="rId16"/>
    <p:sldId id="431" r:id="rId17"/>
    <p:sldId id="432" r:id="rId18"/>
    <p:sldId id="451" r:id="rId19"/>
    <p:sldId id="452" r:id="rId20"/>
    <p:sldId id="453" r:id="rId21"/>
    <p:sldId id="454" r:id="rId22"/>
    <p:sldId id="455" r:id="rId23"/>
    <p:sldId id="456" r:id="rId24"/>
    <p:sldId id="457" r:id="rId25"/>
    <p:sldId id="460" r:id="rId26"/>
    <p:sldId id="430" r:id="rId27"/>
    <p:sldId id="434" r:id="rId28"/>
    <p:sldId id="435" r:id="rId29"/>
    <p:sldId id="475" r:id="rId30"/>
    <p:sldId id="476" r:id="rId31"/>
    <p:sldId id="437" r:id="rId32"/>
    <p:sldId id="438" r:id="rId33"/>
    <p:sldId id="473" r:id="rId34"/>
    <p:sldId id="474" r:id="rId35"/>
    <p:sldId id="463" r:id="rId36"/>
    <p:sldId id="465" r:id="rId37"/>
    <p:sldId id="464" r:id="rId38"/>
    <p:sldId id="466" r:id="rId39"/>
    <p:sldId id="467" r:id="rId40"/>
    <p:sldId id="468" r:id="rId41"/>
    <p:sldId id="439" r:id="rId42"/>
    <p:sldId id="441" r:id="rId43"/>
    <p:sldId id="442" r:id="rId44"/>
    <p:sldId id="440" r:id="rId45"/>
    <p:sldId id="443" r:id="rId46"/>
    <p:sldId id="444" r:id="rId47"/>
    <p:sldId id="445" r:id="rId48"/>
    <p:sldId id="446" r:id="rId49"/>
    <p:sldId id="447" r:id="rId50"/>
    <p:sldId id="477" r:id="rId51"/>
    <p:sldId id="478" r:id="rId52"/>
    <p:sldId id="461" r:id="rId53"/>
    <p:sldId id="450" r:id="rId54"/>
    <p:sldId id="462" r:id="rId55"/>
    <p:sldId id="448" r:id="rId56"/>
    <p:sldId id="449" r:id="rId57"/>
    <p:sldId id="469" r:id="rId58"/>
    <p:sldId id="470" r:id="rId59"/>
    <p:sldId id="471" r:id="rId60"/>
    <p:sldId id="372" r:id="rId61"/>
    <p:sldId id="313" r:id="rId62"/>
    <p:sldId id="472"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869"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7E32D5D2-A029-4EF5-936E-2A985984B472}" type="datetimeFigureOut">
              <a:rPr lang="en-US" smtClean="0"/>
              <a:pPr/>
              <a:t>2/16/2017</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1D605880-B957-4290-9706-E888F0AC14D4}"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0.gif"/><Relationship Id="rId13" Type="http://schemas.openxmlformats.org/officeDocument/2006/relationships/image" Target="../media/image55.gif"/><Relationship Id="rId18" Type="http://schemas.openxmlformats.org/officeDocument/2006/relationships/image" Target="../media/image60.gif"/><Relationship Id="rId3" Type="http://schemas.openxmlformats.org/officeDocument/2006/relationships/image" Target="../media/image45.gif"/><Relationship Id="rId7" Type="http://schemas.openxmlformats.org/officeDocument/2006/relationships/image" Target="../media/image49.gif"/><Relationship Id="rId12" Type="http://schemas.openxmlformats.org/officeDocument/2006/relationships/image" Target="../media/image54.gif"/><Relationship Id="rId17" Type="http://schemas.openxmlformats.org/officeDocument/2006/relationships/image" Target="../media/image59.gif"/><Relationship Id="rId2" Type="http://schemas.openxmlformats.org/officeDocument/2006/relationships/image" Target="../media/image1.gif"/><Relationship Id="rId16"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image" Target="../media/image48.gif"/><Relationship Id="rId11" Type="http://schemas.openxmlformats.org/officeDocument/2006/relationships/image" Target="../media/image53.gif"/><Relationship Id="rId5" Type="http://schemas.openxmlformats.org/officeDocument/2006/relationships/image" Target="../media/image47.gif"/><Relationship Id="rId15" Type="http://schemas.openxmlformats.org/officeDocument/2006/relationships/image" Target="../media/image57.gif"/><Relationship Id="rId10" Type="http://schemas.openxmlformats.org/officeDocument/2006/relationships/image" Target="../media/image52.gif"/><Relationship Id="rId4" Type="http://schemas.openxmlformats.org/officeDocument/2006/relationships/image" Target="../media/image46.gif"/><Relationship Id="rId9" Type="http://schemas.openxmlformats.org/officeDocument/2006/relationships/image" Target="../media/image51.gif"/><Relationship Id="rId14" Type="http://schemas.openxmlformats.org/officeDocument/2006/relationships/image" Target="../media/image56.gif"/></Relationships>
</file>

<file path=ppt/slides/_rels/slide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7.gif"/><Relationship Id="rId3" Type="http://schemas.openxmlformats.org/officeDocument/2006/relationships/image" Target="../media/image62.gif"/><Relationship Id="rId7" Type="http://schemas.openxmlformats.org/officeDocument/2006/relationships/image" Target="../media/image66.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65.gif"/><Relationship Id="rId11" Type="http://schemas.openxmlformats.org/officeDocument/2006/relationships/image" Target="../media/image70.gif"/><Relationship Id="rId5" Type="http://schemas.openxmlformats.org/officeDocument/2006/relationships/image" Target="../media/image64.gif"/><Relationship Id="rId10" Type="http://schemas.openxmlformats.org/officeDocument/2006/relationships/image" Target="../media/image69.gif"/><Relationship Id="rId4" Type="http://schemas.openxmlformats.org/officeDocument/2006/relationships/image" Target="../media/image63.gif"/><Relationship Id="rId9" Type="http://schemas.openxmlformats.org/officeDocument/2006/relationships/image" Target="../media/image68.gif"/></Relationships>
</file>

<file path=ppt/slides/_rels/slide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4.gif"/><Relationship Id="rId3" Type="http://schemas.openxmlformats.org/officeDocument/2006/relationships/image" Target="../media/image79.gif"/><Relationship Id="rId7" Type="http://schemas.openxmlformats.org/officeDocument/2006/relationships/image" Target="../media/image83.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82.gif"/><Relationship Id="rId5" Type="http://schemas.openxmlformats.org/officeDocument/2006/relationships/image" Target="../media/image81.gif"/><Relationship Id="rId4" Type="http://schemas.openxmlformats.org/officeDocument/2006/relationships/image" Target="../media/image80.gif"/><Relationship Id="rId9" Type="http://schemas.openxmlformats.org/officeDocument/2006/relationships/image" Target="../media/image85.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8" Type="http://schemas.openxmlformats.org/officeDocument/2006/relationships/image" Target="../media/image91.gif"/><Relationship Id="rId3" Type="http://schemas.openxmlformats.org/officeDocument/2006/relationships/image" Target="../media/image86.gif"/><Relationship Id="rId7" Type="http://schemas.openxmlformats.org/officeDocument/2006/relationships/image" Target="../media/image90.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89.gif"/><Relationship Id="rId5" Type="http://schemas.openxmlformats.org/officeDocument/2006/relationships/image" Target="../media/image88.gif"/><Relationship Id="rId10" Type="http://schemas.openxmlformats.org/officeDocument/2006/relationships/image" Target="../media/image93.gif"/><Relationship Id="rId4" Type="http://schemas.openxmlformats.org/officeDocument/2006/relationships/image" Target="../media/image87.gif"/><Relationship Id="rId9" Type="http://schemas.openxmlformats.org/officeDocument/2006/relationships/image" Target="../media/image92.gif"/></Relationships>
</file>

<file path=ppt/slides/_rels/slide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95.gif"/></Relationships>
</file>

<file path=ppt/slides/_rels/slide3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6.gif"/><Relationship Id="rId7" Type="http://schemas.openxmlformats.org/officeDocument/2006/relationships/image" Target="../media/image100.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99.gif"/><Relationship Id="rId5" Type="http://schemas.openxmlformats.org/officeDocument/2006/relationships/image" Target="../media/image98.gif"/><Relationship Id="rId4" Type="http://schemas.openxmlformats.org/officeDocument/2006/relationships/image" Target="../media/image97.gif"/></Relationships>
</file>

<file path=ppt/slides/_rels/slide35.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3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8" Type="http://schemas.openxmlformats.org/officeDocument/2006/relationships/image" Target="../media/image112.gif"/><Relationship Id="rId3" Type="http://schemas.openxmlformats.org/officeDocument/2006/relationships/image" Target="../media/image107.gif"/><Relationship Id="rId7" Type="http://schemas.openxmlformats.org/officeDocument/2006/relationships/image" Target="../media/image111.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10.gif"/><Relationship Id="rId11" Type="http://schemas.openxmlformats.org/officeDocument/2006/relationships/image" Target="../media/image115.gif"/><Relationship Id="rId5" Type="http://schemas.openxmlformats.org/officeDocument/2006/relationships/image" Target="../media/image109.gif"/><Relationship Id="rId10" Type="http://schemas.openxmlformats.org/officeDocument/2006/relationships/image" Target="../media/image114.gif"/><Relationship Id="rId4" Type="http://schemas.openxmlformats.org/officeDocument/2006/relationships/image" Target="../media/image108.gif"/><Relationship Id="rId9" Type="http://schemas.openxmlformats.org/officeDocument/2006/relationships/image" Target="../media/image113.gif"/></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17.gif"/></Relationships>
</file>

<file path=ppt/slides/_rels/slide4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119.gif"/><Relationship Id="rId7" Type="http://schemas.openxmlformats.org/officeDocument/2006/relationships/image" Target="../media/image123.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22.gif"/><Relationship Id="rId5" Type="http://schemas.openxmlformats.org/officeDocument/2006/relationships/image" Target="../media/image121.gif"/><Relationship Id="rId4" Type="http://schemas.openxmlformats.org/officeDocument/2006/relationships/image" Target="../media/image120.gif"/></Relationships>
</file>

<file path=ppt/slides/_rels/slide4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48.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33.gif"/><Relationship Id="rId3" Type="http://schemas.openxmlformats.org/officeDocument/2006/relationships/image" Target="../media/image128.gif"/><Relationship Id="rId7" Type="http://schemas.openxmlformats.org/officeDocument/2006/relationships/image" Target="../media/image132.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31.gif"/><Relationship Id="rId11" Type="http://schemas.openxmlformats.org/officeDocument/2006/relationships/image" Target="../media/image136.gif"/><Relationship Id="rId5" Type="http://schemas.openxmlformats.org/officeDocument/2006/relationships/image" Target="../media/image130.gif"/><Relationship Id="rId10" Type="http://schemas.openxmlformats.org/officeDocument/2006/relationships/image" Target="../media/image135.gif"/><Relationship Id="rId4" Type="http://schemas.openxmlformats.org/officeDocument/2006/relationships/image" Target="../media/image129.gif"/><Relationship Id="rId9" Type="http://schemas.openxmlformats.org/officeDocument/2006/relationships/image" Target="../media/image134.gif"/></Relationships>
</file>

<file path=ppt/slides/_rels/slide52.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7.gif"/></Relationships>
</file>

<file path=ppt/slides/_rels/slide5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44.gif"/><Relationship Id="rId13" Type="http://schemas.openxmlformats.org/officeDocument/2006/relationships/image" Target="../media/image149.gif"/><Relationship Id="rId3" Type="http://schemas.openxmlformats.org/officeDocument/2006/relationships/image" Target="../media/image139.gif"/><Relationship Id="rId7" Type="http://schemas.openxmlformats.org/officeDocument/2006/relationships/image" Target="../media/image143.gif"/><Relationship Id="rId12" Type="http://schemas.openxmlformats.org/officeDocument/2006/relationships/image" Target="../media/image148.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42.gif"/><Relationship Id="rId11" Type="http://schemas.openxmlformats.org/officeDocument/2006/relationships/image" Target="../media/image147.gif"/><Relationship Id="rId5" Type="http://schemas.openxmlformats.org/officeDocument/2006/relationships/image" Target="../media/image141.gif"/><Relationship Id="rId10" Type="http://schemas.openxmlformats.org/officeDocument/2006/relationships/image" Target="../media/image146.gif"/><Relationship Id="rId4" Type="http://schemas.openxmlformats.org/officeDocument/2006/relationships/image" Target="../media/image140.gif"/><Relationship Id="rId9" Type="http://schemas.openxmlformats.org/officeDocument/2006/relationships/image" Target="../media/image145.gif"/></Relationships>
</file>

<file path=ppt/slides/_rels/slide57.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57.gif"/><Relationship Id="rId13" Type="http://schemas.openxmlformats.org/officeDocument/2006/relationships/image" Target="../media/image162.gif"/><Relationship Id="rId3" Type="http://schemas.openxmlformats.org/officeDocument/2006/relationships/image" Target="../media/image1.gif"/><Relationship Id="rId7" Type="http://schemas.openxmlformats.org/officeDocument/2006/relationships/image" Target="../media/image156.gif"/><Relationship Id="rId12" Type="http://schemas.openxmlformats.org/officeDocument/2006/relationships/image" Target="../media/image161.gif"/><Relationship Id="rId2" Type="http://schemas.openxmlformats.org/officeDocument/2006/relationships/image" Target="../media/image152.jpeg"/><Relationship Id="rId1" Type="http://schemas.openxmlformats.org/officeDocument/2006/relationships/slideLayout" Target="../slideLayouts/slideLayout2.xml"/><Relationship Id="rId6" Type="http://schemas.openxmlformats.org/officeDocument/2006/relationships/image" Target="../media/image155.gif"/><Relationship Id="rId11" Type="http://schemas.openxmlformats.org/officeDocument/2006/relationships/image" Target="../media/image160.gif"/><Relationship Id="rId5" Type="http://schemas.openxmlformats.org/officeDocument/2006/relationships/image" Target="../media/image154.gif"/><Relationship Id="rId10" Type="http://schemas.openxmlformats.org/officeDocument/2006/relationships/image" Target="../media/image159.gif"/><Relationship Id="rId4" Type="http://schemas.openxmlformats.org/officeDocument/2006/relationships/image" Target="../media/image153.gif"/><Relationship Id="rId9" Type="http://schemas.openxmlformats.org/officeDocument/2006/relationships/image" Target="../media/image158.gif"/><Relationship Id="rId14" Type="http://schemas.openxmlformats.org/officeDocument/2006/relationships/image" Target="../media/image163.gif"/></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8" Type="http://schemas.openxmlformats.org/officeDocument/2006/relationships/image" Target="../media/image23.gif"/><Relationship Id="rId13" Type="http://schemas.openxmlformats.org/officeDocument/2006/relationships/image" Target="../media/image28.gif"/><Relationship Id="rId3" Type="http://schemas.openxmlformats.org/officeDocument/2006/relationships/image" Target="../media/image1.gif"/><Relationship Id="rId7" Type="http://schemas.openxmlformats.org/officeDocument/2006/relationships/image" Target="../media/image22.gif"/><Relationship Id="rId12" Type="http://schemas.openxmlformats.org/officeDocument/2006/relationships/image" Target="../media/image27.gif"/><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gif"/><Relationship Id="rId11" Type="http://schemas.openxmlformats.org/officeDocument/2006/relationships/image" Target="../media/image26.gif"/><Relationship Id="rId5" Type="http://schemas.openxmlformats.org/officeDocument/2006/relationships/image" Target="../media/image20.gif"/><Relationship Id="rId10" Type="http://schemas.openxmlformats.org/officeDocument/2006/relationships/image" Target="../media/image25.gif"/><Relationship Id="rId4" Type="http://schemas.openxmlformats.org/officeDocument/2006/relationships/image" Target="../media/image19.gif"/><Relationship Id="rId9" Type="http://schemas.openxmlformats.org/officeDocument/2006/relationships/image" Target="../media/image24.gif"/></Relationships>
</file>

<file path=ppt/slides/_rels/slide9.xml.rels><?xml version="1.0" encoding="UTF-8" standalone="yes"?>
<Relationships xmlns="http://schemas.openxmlformats.org/package/2006/relationships"><Relationship Id="rId8" Type="http://schemas.openxmlformats.org/officeDocument/2006/relationships/image" Target="../media/image34.gif"/><Relationship Id="rId13" Type="http://schemas.openxmlformats.org/officeDocument/2006/relationships/image" Target="../media/image39.gif"/><Relationship Id="rId3" Type="http://schemas.openxmlformats.org/officeDocument/2006/relationships/image" Target="../media/image29.gif"/><Relationship Id="rId7" Type="http://schemas.openxmlformats.org/officeDocument/2006/relationships/image" Target="../media/image33.gif"/><Relationship Id="rId12" Type="http://schemas.openxmlformats.org/officeDocument/2006/relationships/image" Target="../media/image38.gif"/><Relationship Id="rId17" Type="http://schemas.openxmlformats.org/officeDocument/2006/relationships/image" Target="../media/image43.gif"/><Relationship Id="rId2" Type="http://schemas.openxmlformats.org/officeDocument/2006/relationships/image" Target="../media/image1.gif"/><Relationship Id="rId16" Type="http://schemas.openxmlformats.org/officeDocument/2006/relationships/image" Target="../media/image42.gif"/><Relationship Id="rId1" Type="http://schemas.openxmlformats.org/officeDocument/2006/relationships/slideLayout" Target="../slideLayouts/slideLayout2.xml"/><Relationship Id="rId6" Type="http://schemas.openxmlformats.org/officeDocument/2006/relationships/image" Target="../media/image32.gif"/><Relationship Id="rId11" Type="http://schemas.openxmlformats.org/officeDocument/2006/relationships/image" Target="../media/image37.gif"/><Relationship Id="rId5" Type="http://schemas.openxmlformats.org/officeDocument/2006/relationships/image" Target="../media/image31.gif"/><Relationship Id="rId15" Type="http://schemas.openxmlformats.org/officeDocument/2006/relationships/image" Target="../media/image41.gif"/><Relationship Id="rId10" Type="http://schemas.openxmlformats.org/officeDocument/2006/relationships/image" Target="../media/image36.gif"/><Relationship Id="rId4" Type="http://schemas.openxmlformats.org/officeDocument/2006/relationships/image" Target="../media/image30.gif"/><Relationship Id="rId9" Type="http://schemas.openxmlformats.org/officeDocument/2006/relationships/image" Target="../media/image35.gif"/><Relationship Id="rId14" Type="http://schemas.openxmlformats.org/officeDocument/2006/relationships/image" Target="../media/image4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152400" y="2286000"/>
            <a:ext cx="6096000" cy="1569660"/>
          </a:xfrm>
          <a:prstGeom prst="rect">
            <a:avLst/>
          </a:prstGeom>
          <a:noFill/>
          <a:ln w="9525">
            <a:noFill/>
            <a:miter lim="800000"/>
            <a:headEnd/>
            <a:tailEnd/>
          </a:ln>
          <a:effectLst/>
        </p:spPr>
        <p:txBody>
          <a:bodyPr wrap="square">
            <a:spAutoFit/>
          </a:bodyPr>
          <a:lstStyle/>
          <a:p>
            <a:pPr algn="ctr">
              <a:spcBef>
                <a:spcPct val="50000"/>
              </a:spcBef>
            </a:pPr>
            <a:r>
              <a:rPr lang="fr-FR" sz="4800" b="1" dirty="0" smtClean="0">
                <a:effectLst>
                  <a:outerShdw blurRad="38100" dist="38100" dir="2700000" algn="tl">
                    <a:srgbClr val="C0C0C0"/>
                  </a:outerShdw>
                </a:effectLst>
              </a:rPr>
              <a:t>An introduction to </a:t>
            </a:r>
            <a:r>
              <a:rPr lang="fr-FR" sz="4800" b="1" dirty="0" err="1" smtClean="0">
                <a:effectLst>
                  <a:outerShdw blurRad="38100" dist="38100" dir="2700000" algn="tl">
                    <a:srgbClr val="C0C0C0"/>
                  </a:outerShdw>
                </a:effectLst>
              </a:rPr>
              <a:t>shell</a:t>
            </a:r>
            <a:r>
              <a:rPr lang="fr-FR" sz="4800" b="1" dirty="0" smtClean="0">
                <a:effectLst>
                  <a:outerShdw blurRad="38100" dist="38100" dir="2700000" algn="tl">
                    <a:srgbClr val="C0C0C0"/>
                  </a:outerShdw>
                </a:effectLst>
              </a:rPr>
              <a:t> </a:t>
            </a:r>
            <a:r>
              <a:rPr lang="fr-FR" sz="4800" b="1" dirty="0" err="1" smtClean="0">
                <a:effectLst>
                  <a:outerShdw blurRad="38100" dist="38100" dir="2700000" algn="tl">
                    <a:srgbClr val="C0C0C0"/>
                  </a:outerShdw>
                </a:effectLst>
              </a:rPr>
              <a:t>programming</a:t>
            </a:r>
            <a:endParaRPr lang="fr-FR" sz="4800" b="1" dirty="0">
              <a:effectLst>
                <a:outerShdw blurRad="38100" dist="38100" dir="2700000" algn="tl">
                  <a:srgbClr val="C0C0C0"/>
                </a:outerShdw>
              </a:effectLst>
            </a:endParaRPr>
          </a:p>
        </p:txBody>
      </p:sp>
      <p:sp>
        <p:nvSpPr>
          <p:cNvPr id="16" name="TextBox 15"/>
          <p:cNvSpPr txBox="1"/>
          <p:nvPr/>
        </p:nvSpPr>
        <p:spPr>
          <a:xfrm>
            <a:off x="0" y="4343400"/>
            <a:ext cx="6019800" cy="461665"/>
          </a:xfrm>
          <a:prstGeom prst="rect">
            <a:avLst/>
          </a:prstGeom>
          <a:noFill/>
        </p:spPr>
        <p:txBody>
          <a:bodyPr wrap="square" rtlCol="0">
            <a:spAutoFit/>
          </a:bodyPr>
          <a:lstStyle/>
          <a:p>
            <a:pPr algn="ctr"/>
            <a:r>
              <a:rPr lang="en-GB" sz="2400" i="1" dirty="0" smtClean="0"/>
              <a:t>Variables and conditionals</a:t>
            </a:r>
            <a:endParaRPr lang="en-GB" sz="2400" i="1" dirty="0"/>
          </a:p>
        </p:txBody>
      </p:sp>
      <p:pic>
        <p:nvPicPr>
          <p:cNvPr id="10" name="Picture 9"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126162" cy="369332"/>
          </a:xfrm>
          <a:prstGeom prst="rect">
            <a:avLst/>
          </a:prstGeom>
          <a:noFill/>
          <a:ln w="9525">
            <a:noFill/>
            <a:miter lim="800000"/>
            <a:headEnd/>
            <a:tailEnd/>
          </a:ln>
          <a:effectLst/>
        </p:spPr>
        <p:txBody>
          <a:bodyPr wrap="square">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a:t>
            </a:r>
            <a:endParaRPr lang="fr-CA" dirty="0"/>
          </a:p>
        </p:txBody>
      </p:sp>
      <p:pic>
        <p:nvPicPr>
          <p:cNvPr id="8" name="Picture 7" descr="557710olzujwfo1r.png"/>
          <p:cNvPicPr>
            <a:picLocks noChangeAspect="1"/>
          </p:cNvPicPr>
          <p:nvPr/>
        </p:nvPicPr>
        <p:blipFill>
          <a:blip r:embed="rId3"/>
          <a:stretch>
            <a:fillRect/>
          </a:stretch>
        </p:blipFill>
        <p:spPr>
          <a:xfrm>
            <a:off x="5029200" y="1066800"/>
            <a:ext cx="4267200" cy="4267200"/>
          </a:xfrm>
          <a:prstGeom prst="rect">
            <a:avLst/>
          </a:prstGeom>
        </p:spPr>
      </p:pic>
      <p:pic>
        <p:nvPicPr>
          <p:cNvPr id="13" name="Picture 12" descr="littorina_scabra_angulifera_1.png"/>
          <p:cNvPicPr>
            <a:picLocks noChangeAspect="1"/>
          </p:cNvPicPr>
          <p:nvPr/>
        </p:nvPicPr>
        <p:blipFill>
          <a:blip r:embed="rId4"/>
          <a:stretch>
            <a:fillRect/>
          </a:stretch>
        </p:blipFill>
        <p:spPr>
          <a:xfrm>
            <a:off x="6324600" y="609600"/>
            <a:ext cx="975360" cy="975360"/>
          </a:xfrm>
          <a:prstGeom prst="rect">
            <a:avLst/>
          </a:prstGeom>
        </p:spPr>
      </p:pic>
      <p:pic>
        <p:nvPicPr>
          <p:cNvPr id="15" name="Picture 14" descr="patinopecten_caurinus.png"/>
          <p:cNvPicPr>
            <a:picLocks noChangeAspect="1"/>
          </p:cNvPicPr>
          <p:nvPr/>
        </p:nvPicPr>
        <p:blipFill>
          <a:blip r:embed="rId5"/>
          <a:stretch>
            <a:fillRect/>
          </a:stretch>
        </p:blipFill>
        <p:spPr>
          <a:xfrm rot="18900000">
            <a:off x="7669604" y="4012003"/>
            <a:ext cx="975360" cy="975360"/>
          </a:xfrm>
          <a:prstGeom prst="rect">
            <a:avLst/>
          </a:prstGeom>
        </p:spPr>
      </p:pic>
      <p:pic>
        <p:nvPicPr>
          <p:cNvPr id="17" name="Picture 16" descr="littorina_scabra_angulifera_1.png"/>
          <p:cNvPicPr>
            <a:picLocks noChangeAspect="1"/>
          </p:cNvPicPr>
          <p:nvPr/>
        </p:nvPicPr>
        <p:blipFill>
          <a:blip r:embed="rId4"/>
          <a:stretch>
            <a:fillRect/>
          </a:stretch>
        </p:blipFill>
        <p:spPr>
          <a:xfrm rot="15300000">
            <a:off x="4690166" y="1642166"/>
            <a:ext cx="1051560" cy="105156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10</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533400" y="1857613"/>
            <a:ext cx="8686800" cy="2400657"/>
          </a:xfrm>
          <a:prstGeom prst="rect">
            <a:avLst/>
          </a:prstGeom>
          <a:noFill/>
        </p:spPr>
        <p:txBody>
          <a:bodyPr wrap="square" rtlCol="0">
            <a:spAutoFit/>
          </a:bodyPr>
          <a:lstStyle/>
          <a:p>
            <a:pPr>
              <a:buFont typeface="Arial" pitchFamily="34" charset="0"/>
              <a:buChar char="•"/>
            </a:pPr>
            <a:r>
              <a:rPr lang="en-GB" sz="3000" dirty="0" smtClean="0"/>
              <a:t> You </a:t>
            </a:r>
            <a:r>
              <a:rPr lang="en-GB" sz="3000" dirty="0" smtClean="0">
                <a:solidFill>
                  <a:srgbClr val="FF0000"/>
                </a:solidFill>
              </a:rPr>
              <a:t>create them </a:t>
            </a:r>
            <a:r>
              <a:rPr lang="en-GB" sz="3000" dirty="0" smtClean="0"/>
              <a:t>in your code</a:t>
            </a:r>
          </a:p>
          <a:p>
            <a:pPr>
              <a:buFont typeface="Arial" pitchFamily="34" charset="0"/>
              <a:buChar char="•"/>
            </a:pPr>
            <a:endParaRPr lang="en-GB" sz="3000" dirty="0" smtClean="0"/>
          </a:p>
          <a:p>
            <a:pPr>
              <a:buFont typeface="Arial" pitchFamily="34" charset="0"/>
              <a:buChar char="•"/>
            </a:pPr>
            <a:r>
              <a:rPr lang="en-GB" sz="3000" dirty="0" smtClean="0"/>
              <a:t> They are part of the user’s </a:t>
            </a:r>
            <a:r>
              <a:rPr lang="en-GB" sz="3000" dirty="0" smtClean="0">
                <a:solidFill>
                  <a:srgbClr val="FF0000"/>
                </a:solidFill>
              </a:rPr>
              <a:t>environment</a:t>
            </a:r>
            <a:r>
              <a:rPr lang="en-GB" sz="3000" dirty="0" smtClean="0"/>
              <a:t> (e.g., user id)</a:t>
            </a:r>
          </a:p>
          <a:p>
            <a:pPr>
              <a:buFont typeface="Arial" pitchFamily="34" charset="0"/>
              <a:buChar char="•"/>
            </a:pPr>
            <a:endParaRPr lang="en-GB" sz="3000" dirty="0" smtClean="0"/>
          </a:p>
          <a:p>
            <a:pPr>
              <a:buFont typeface="Arial" pitchFamily="34" charset="0"/>
              <a:buChar char="•"/>
            </a:pPr>
            <a:r>
              <a:rPr lang="en-GB" sz="3000" dirty="0" smtClean="0"/>
              <a:t> They are passed as </a:t>
            </a:r>
            <a:r>
              <a:rPr lang="en-GB" sz="3000" dirty="0" smtClean="0">
                <a:solidFill>
                  <a:srgbClr val="FF0000"/>
                </a:solidFill>
              </a:rPr>
              <a:t>arguments</a:t>
            </a:r>
            <a:r>
              <a:rPr lang="en-GB" sz="3000" dirty="0" smtClean="0"/>
              <a:t> to the script</a:t>
            </a:r>
            <a:endParaRPr lang="en-GB" sz="3000" dirty="0"/>
          </a:p>
        </p:txBody>
      </p:sp>
      <p:sp>
        <p:nvSpPr>
          <p:cNvPr id="11" name="TextBox 10"/>
          <p:cNvSpPr txBox="1"/>
          <p:nvPr/>
        </p:nvSpPr>
        <p:spPr>
          <a:xfrm>
            <a:off x="990600" y="5248870"/>
            <a:ext cx="754380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5400" dirty="0" smtClean="0"/>
              <a:t>$</a:t>
            </a:r>
            <a:r>
              <a:rPr lang="en-GB" sz="5400" i="1" dirty="0" smtClean="0"/>
              <a:t>name</a:t>
            </a:r>
            <a:r>
              <a:rPr lang="en-GB" sz="5400" dirty="0" smtClean="0"/>
              <a:t> refers to a variable</a:t>
            </a:r>
            <a:endParaRPr lang="en-GB" sz="5400" dirty="0"/>
          </a:p>
        </p:txBody>
      </p:sp>
      <p:sp>
        <p:nvSpPr>
          <p:cNvPr id="12" name="TextBox 11"/>
          <p:cNvSpPr txBox="1"/>
          <p:nvPr/>
        </p:nvSpPr>
        <p:spPr>
          <a:xfrm>
            <a:off x="0" y="990600"/>
            <a:ext cx="9144000" cy="584775"/>
          </a:xfrm>
          <a:prstGeom prst="rect">
            <a:avLst/>
          </a:prstGeom>
          <a:noFill/>
        </p:spPr>
        <p:txBody>
          <a:bodyPr wrap="square" rtlCol="0">
            <a:spAutoFit/>
          </a:bodyPr>
          <a:lstStyle/>
          <a:p>
            <a:r>
              <a:rPr lang="en-GB" sz="3200" dirty="0" smtClean="0"/>
              <a:t>Variables can come from three ways:</a:t>
            </a:r>
            <a:endParaRPr lang="en-GB" sz="3200" dirty="0"/>
          </a:p>
        </p:txBody>
      </p:sp>
      <p:sp>
        <p:nvSpPr>
          <p:cNvPr id="13" name="TextBox 12"/>
          <p:cNvSpPr txBox="1"/>
          <p:nvPr/>
        </p:nvSpPr>
        <p:spPr>
          <a:xfrm>
            <a:off x="0" y="4444425"/>
            <a:ext cx="9144000" cy="584775"/>
          </a:xfrm>
          <a:prstGeom prst="rect">
            <a:avLst/>
          </a:prstGeom>
          <a:noFill/>
        </p:spPr>
        <p:txBody>
          <a:bodyPr wrap="square" rtlCol="0">
            <a:spAutoFit/>
          </a:bodyPr>
          <a:lstStyle/>
          <a:p>
            <a:r>
              <a:rPr lang="en-GB" sz="3200" dirty="0" smtClean="0"/>
              <a:t>Regardless of where they come from,</a:t>
            </a:r>
            <a:endParaRPr lang="en-GB"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11</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4" name="Picture 13" descr="vars.gif"/>
          <p:cNvPicPr>
            <a:picLocks noChangeAspect="1"/>
          </p:cNvPicPr>
          <p:nvPr/>
        </p:nvPicPr>
        <p:blipFill>
          <a:blip r:embed="rId3"/>
          <a:srcRect b="48052"/>
          <a:stretch>
            <a:fillRect/>
          </a:stretch>
        </p:blipFill>
        <p:spPr>
          <a:xfrm>
            <a:off x="228600" y="3669268"/>
            <a:ext cx="4465320" cy="1219200"/>
          </a:xfrm>
          <a:prstGeom prst="rect">
            <a:avLst/>
          </a:prstGeom>
        </p:spPr>
      </p:pic>
      <p:sp>
        <p:nvSpPr>
          <p:cNvPr id="15" name="TextBox 14"/>
          <p:cNvSpPr txBox="1"/>
          <p:nvPr/>
        </p:nvSpPr>
        <p:spPr>
          <a:xfrm>
            <a:off x="0" y="1600200"/>
            <a:ext cx="9296400" cy="384721"/>
          </a:xfrm>
          <a:prstGeom prst="rect">
            <a:avLst/>
          </a:prstGeom>
          <a:noFill/>
        </p:spPr>
        <p:txBody>
          <a:bodyPr wrap="square" rtlCol="0">
            <a:spAutoFit/>
          </a:bodyPr>
          <a:lstStyle/>
          <a:p>
            <a:r>
              <a:rPr lang="en-GB" sz="1900" dirty="0" smtClean="0"/>
              <a:t>This is not new... You see the same sort of stuff in other languages. Take Python as metaphor.</a:t>
            </a:r>
            <a:endParaRPr lang="en-GB" sz="1900" dirty="0"/>
          </a:p>
        </p:txBody>
      </p:sp>
      <p:cxnSp>
        <p:nvCxnSpPr>
          <p:cNvPr id="18" name="Straight Arrow Connector 17"/>
          <p:cNvCxnSpPr>
            <a:stCxn id="19" idx="1"/>
          </p:cNvCxnSpPr>
          <p:nvPr/>
        </p:nvCxnSpPr>
        <p:spPr>
          <a:xfrm rot="10800000" flipV="1">
            <a:off x="1295402" y="2710933"/>
            <a:ext cx="2209799" cy="99681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TextBox 18"/>
          <p:cNvSpPr txBox="1"/>
          <p:nvPr/>
        </p:nvSpPr>
        <p:spPr>
          <a:xfrm>
            <a:off x="3505200" y="2526268"/>
            <a:ext cx="4876800" cy="369332"/>
          </a:xfrm>
          <a:prstGeom prst="rect">
            <a:avLst/>
          </a:prstGeom>
          <a:noFill/>
        </p:spPr>
        <p:txBody>
          <a:bodyPr wrap="square" rtlCol="0">
            <a:spAutoFit/>
          </a:bodyPr>
          <a:lstStyle/>
          <a:p>
            <a:r>
              <a:rPr lang="en-GB" dirty="0" smtClean="0"/>
              <a:t>Variable created </a:t>
            </a:r>
            <a:r>
              <a:rPr lang="en-GB" dirty="0" smtClean="0">
                <a:solidFill>
                  <a:srgbClr val="FF0000"/>
                </a:solidFill>
              </a:rPr>
              <a:t>outside</a:t>
            </a:r>
            <a:r>
              <a:rPr lang="en-GB" dirty="0" smtClean="0"/>
              <a:t> your script</a:t>
            </a:r>
            <a:endParaRPr lang="en-GB" dirty="0"/>
          </a:p>
        </p:txBody>
      </p:sp>
      <p:sp>
        <p:nvSpPr>
          <p:cNvPr id="21" name="TextBox 20"/>
          <p:cNvSpPr txBox="1"/>
          <p:nvPr/>
        </p:nvSpPr>
        <p:spPr>
          <a:xfrm>
            <a:off x="3581400" y="3516868"/>
            <a:ext cx="4876800" cy="369332"/>
          </a:xfrm>
          <a:prstGeom prst="rect">
            <a:avLst/>
          </a:prstGeom>
          <a:noFill/>
        </p:spPr>
        <p:txBody>
          <a:bodyPr wrap="square" rtlCol="0">
            <a:spAutoFit/>
          </a:bodyPr>
          <a:lstStyle/>
          <a:p>
            <a:r>
              <a:rPr lang="en-GB" dirty="0" smtClean="0">
                <a:solidFill>
                  <a:srgbClr val="7030A0"/>
                </a:solidFill>
              </a:rPr>
              <a:t>Arguments</a:t>
            </a:r>
            <a:r>
              <a:rPr lang="en-GB" dirty="0" smtClean="0"/>
              <a:t> to the script</a:t>
            </a:r>
            <a:endParaRPr lang="en-GB" dirty="0"/>
          </a:p>
        </p:txBody>
      </p:sp>
      <p:cxnSp>
        <p:nvCxnSpPr>
          <p:cNvPr id="23" name="Straight Arrow Connector 22"/>
          <p:cNvCxnSpPr/>
          <p:nvPr/>
        </p:nvCxnSpPr>
        <p:spPr>
          <a:xfrm rot="10800000" flipV="1">
            <a:off x="2667000" y="3821668"/>
            <a:ext cx="990600" cy="457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4" name="Straight Arrow Connector 23"/>
          <p:cNvCxnSpPr/>
          <p:nvPr/>
        </p:nvCxnSpPr>
        <p:spPr>
          <a:xfrm rot="10800000" flipV="1">
            <a:off x="3505200" y="3821668"/>
            <a:ext cx="990600" cy="457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a:xfrm rot="10800000">
            <a:off x="4038600" y="4736068"/>
            <a:ext cx="990600" cy="3810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5029200" y="5117068"/>
            <a:ext cx="3962400" cy="369332"/>
          </a:xfrm>
          <a:prstGeom prst="rect">
            <a:avLst/>
          </a:prstGeom>
          <a:noFill/>
        </p:spPr>
        <p:txBody>
          <a:bodyPr wrap="square" rtlCol="0">
            <a:spAutoFit/>
          </a:bodyPr>
          <a:lstStyle/>
          <a:p>
            <a:r>
              <a:rPr lang="en-GB" dirty="0" smtClean="0"/>
              <a:t>Variable that </a:t>
            </a:r>
            <a:r>
              <a:rPr lang="en-GB" dirty="0" smtClean="0">
                <a:solidFill>
                  <a:srgbClr val="00B050"/>
                </a:solidFill>
              </a:rPr>
              <a:t>you create </a:t>
            </a:r>
            <a:r>
              <a:rPr lang="en-GB" dirty="0" smtClean="0"/>
              <a:t>in your script</a:t>
            </a:r>
            <a:endParaRPr lang="en-GB" dirty="0"/>
          </a:p>
        </p:txBody>
      </p:sp>
      <p:sp>
        <p:nvSpPr>
          <p:cNvPr id="28" name="TextBox 27"/>
          <p:cNvSpPr txBox="1"/>
          <p:nvPr/>
        </p:nvSpPr>
        <p:spPr>
          <a:xfrm>
            <a:off x="3505200" y="2895600"/>
            <a:ext cx="5867400" cy="369332"/>
          </a:xfrm>
          <a:prstGeom prst="rect">
            <a:avLst/>
          </a:prstGeom>
          <a:noFill/>
        </p:spPr>
        <p:txBody>
          <a:bodyPr wrap="square" rtlCol="0">
            <a:spAutoFit/>
          </a:bodyPr>
          <a:lstStyle/>
          <a:p>
            <a:r>
              <a:rPr lang="en-GB" i="1" dirty="0" smtClean="0"/>
              <a:t>Access is easy but you need to write extract stuff to change</a:t>
            </a:r>
            <a:endParaRPr lang="en-GB" i="1" dirty="0"/>
          </a:p>
        </p:txBody>
      </p:sp>
      <p:sp>
        <p:nvSpPr>
          <p:cNvPr id="29" name="TextBox 28"/>
          <p:cNvSpPr txBox="1"/>
          <p:nvPr/>
        </p:nvSpPr>
        <p:spPr>
          <a:xfrm>
            <a:off x="4495800" y="3886200"/>
            <a:ext cx="4724400" cy="369332"/>
          </a:xfrm>
          <a:prstGeom prst="rect">
            <a:avLst/>
          </a:prstGeom>
          <a:noFill/>
        </p:spPr>
        <p:txBody>
          <a:bodyPr wrap="square" rtlCol="0">
            <a:spAutoFit/>
          </a:bodyPr>
          <a:lstStyle/>
          <a:p>
            <a:r>
              <a:rPr lang="en-GB" i="1" dirty="0" smtClean="0"/>
              <a:t>Typically not useful to change them</a:t>
            </a:r>
            <a:endParaRPr lang="en-GB"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12</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01.gif"/>
          <p:cNvPicPr>
            <a:picLocks noChangeAspect="1"/>
          </p:cNvPicPr>
          <p:nvPr/>
        </p:nvPicPr>
        <p:blipFill>
          <a:blip r:embed="rId3"/>
          <a:stretch>
            <a:fillRect/>
          </a:stretch>
        </p:blipFill>
        <p:spPr>
          <a:xfrm>
            <a:off x="1455420" y="1013460"/>
            <a:ext cx="6233160" cy="5234940"/>
          </a:xfrm>
          <a:prstGeom prst="rect">
            <a:avLst/>
          </a:prstGeom>
        </p:spPr>
      </p:pic>
      <p:pic>
        <p:nvPicPr>
          <p:cNvPr id="11" name="Picture 10" descr="02.gif"/>
          <p:cNvPicPr>
            <a:picLocks noChangeAspect="1"/>
          </p:cNvPicPr>
          <p:nvPr/>
        </p:nvPicPr>
        <p:blipFill>
          <a:blip r:embed="rId4"/>
          <a:stretch>
            <a:fillRect/>
          </a:stretch>
        </p:blipFill>
        <p:spPr>
          <a:xfrm>
            <a:off x="1455420" y="1013460"/>
            <a:ext cx="6233160" cy="5234940"/>
          </a:xfrm>
          <a:prstGeom prst="rect">
            <a:avLst/>
          </a:prstGeom>
        </p:spPr>
      </p:pic>
      <p:pic>
        <p:nvPicPr>
          <p:cNvPr id="12" name="Picture 11" descr="03.gif"/>
          <p:cNvPicPr>
            <a:picLocks noChangeAspect="1"/>
          </p:cNvPicPr>
          <p:nvPr/>
        </p:nvPicPr>
        <p:blipFill>
          <a:blip r:embed="rId5"/>
          <a:stretch>
            <a:fillRect/>
          </a:stretch>
        </p:blipFill>
        <p:spPr>
          <a:xfrm>
            <a:off x="1455420" y="1013460"/>
            <a:ext cx="6233160" cy="5234940"/>
          </a:xfrm>
          <a:prstGeom prst="rect">
            <a:avLst/>
          </a:prstGeom>
        </p:spPr>
      </p:pic>
      <p:pic>
        <p:nvPicPr>
          <p:cNvPr id="13" name="Picture 12" descr="04.gif"/>
          <p:cNvPicPr>
            <a:picLocks noChangeAspect="1"/>
          </p:cNvPicPr>
          <p:nvPr/>
        </p:nvPicPr>
        <p:blipFill>
          <a:blip r:embed="rId6"/>
          <a:stretch>
            <a:fillRect/>
          </a:stretch>
        </p:blipFill>
        <p:spPr>
          <a:xfrm>
            <a:off x="1455420" y="1013460"/>
            <a:ext cx="6233160" cy="5234940"/>
          </a:xfrm>
          <a:prstGeom prst="rect">
            <a:avLst/>
          </a:prstGeom>
        </p:spPr>
      </p:pic>
      <p:pic>
        <p:nvPicPr>
          <p:cNvPr id="14" name="Picture 13" descr="05.gif"/>
          <p:cNvPicPr>
            <a:picLocks noChangeAspect="1"/>
          </p:cNvPicPr>
          <p:nvPr/>
        </p:nvPicPr>
        <p:blipFill>
          <a:blip r:embed="rId7"/>
          <a:stretch>
            <a:fillRect/>
          </a:stretch>
        </p:blipFill>
        <p:spPr>
          <a:xfrm>
            <a:off x="1455420" y="1013460"/>
            <a:ext cx="6233160" cy="5234940"/>
          </a:xfrm>
          <a:prstGeom prst="rect">
            <a:avLst/>
          </a:prstGeom>
        </p:spPr>
      </p:pic>
      <p:pic>
        <p:nvPicPr>
          <p:cNvPr id="15" name="Picture 14" descr="06.gif"/>
          <p:cNvPicPr>
            <a:picLocks noChangeAspect="1"/>
          </p:cNvPicPr>
          <p:nvPr/>
        </p:nvPicPr>
        <p:blipFill>
          <a:blip r:embed="rId8"/>
          <a:stretch>
            <a:fillRect/>
          </a:stretch>
        </p:blipFill>
        <p:spPr>
          <a:xfrm>
            <a:off x="1455420" y="1013460"/>
            <a:ext cx="6233160" cy="5234940"/>
          </a:xfrm>
          <a:prstGeom prst="rect">
            <a:avLst/>
          </a:prstGeom>
        </p:spPr>
      </p:pic>
      <p:pic>
        <p:nvPicPr>
          <p:cNvPr id="16" name="Picture 15" descr="07.gif"/>
          <p:cNvPicPr>
            <a:picLocks noChangeAspect="1"/>
          </p:cNvPicPr>
          <p:nvPr/>
        </p:nvPicPr>
        <p:blipFill>
          <a:blip r:embed="rId9"/>
          <a:stretch>
            <a:fillRect/>
          </a:stretch>
        </p:blipFill>
        <p:spPr>
          <a:xfrm>
            <a:off x="1455420" y="1013460"/>
            <a:ext cx="6233160" cy="5234940"/>
          </a:xfrm>
          <a:prstGeom prst="rect">
            <a:avLst/>
          </a:prstGeom>
        </p:spPr>
      </p:pic>
      <p:pic>
        <p:nvPicPr>
          <p:cNvPr id="17" name="Picture 16" descr="08.gif"/>
          <p:cNvPicPr>
            <a:picLocks noChangeAspect="1"/>
          </p:cNvPicPr>
          <p:nvPr/>
        </p:nvPicPr>
        <p:blipFill>
          <a:blip r:embed="rId10"/>
          <a:stretch>
            <a:fillRect/>
          </a:stretch>
        </p:blipFill>
        <p:spPr>
          <a:xfrm>
            <a:off x="1455420" y="1013460"/>
            <a:ext cx="6233160" cy="5234940"/>
          </a:xfrm>
          <a:prstGeom prst="rect">
            <a:avLst/>
          </a:prstGeom>
        </p:spPr>
      </p:pic>
      <p:pic>
        <p:nvPicPr>
          <p:cNvPr id="18" name="Picture 17" descr="09.gif"/>
          <p:cNvPicPr>
            <a:picLocks noChangeAspect="1"/>
          </p:cNvPicPr>
          <p:nvPr/>
        </p:nvPicPr>
        <p:blipFill>
          <a:blip r:embed="rId11"/>
          <a:stretch>
            <a:fillRect/>
          </a:stretch>
        </p:blipFill>
        <p:spPr>
          <a:xfrm>
            <a:off x="1455420" y="1013460"/>
            <a:ext cx="6233160" cy="5234940"/>
          </a:xfrm>
          <a:prstGeom prst="rect">
            <a:avLst/>
          </a:prstGeom>
        </p:spPr>
      </p:pic>
      <p:pic>
        <p:nvPicPr>
          <p:cNvPr id="19" name="Picture 18" descr="10.gif"/>
          <p:cNvPicPr>
            <a:picLocks noChangeAspect="1"/>
          </p:cNvPicPr>
          <p:nvPr/>
        </p:nvPicPr>
        <p:blipFill>
          <a:blip r:embed="rId12"/>
          <a:stretch>
            <a:fillRect/>
          </a:stretch>
        </p:blipFill>
        <p:spPr>
          <a:xfrm>
            <a:off x="1455420" y="1013460"/>
            <a:ext cx="6233160" cy="5234940"/>
          </a:xfrm>
          <a:prstGeom prst="rect">
            <a:avLst/>
          </a:prstGeom>
        </p:spPr>
      </p:pic>
      <p:pic>
        <p:nvPicPr>
          <p:cNvPr id="20" name="Picture 19" descr="11.gif"/>
          <p:cNvPicPr>
            <a:picLocks noChangeAspect="1"/>
          </p:cNvPicPr>
          <p:nvPr/>
        </p:nvPicPr>
        <p:blipFill>
          <a:blip r:embed="rId13"/>
          <a:stretch>
            <a:fillRect/>
          </a:stretch>
        </p:blipFill>
        <p:spPr>
          <a:xfrm>
            <a:off x="1455420" y="1013460"/>
            <a:ext cx="6233160" cy="5234940"/>
          </a:xfrm>
          <a:prstGeom prst="rect">
            <a:avLst/>
          </a:prstGeom>
        </p:spPr>
      </p:pic>
      <p:pic>
        <p:nvPicPr>
          <p:cNvPr id="21" name="Picture 20" descr="12.gif"/>
          <p:cNvPicPr>
            <a:picLocks noChangeAspect="1"/>
          </p:cNvPicPr>
          <p:nvPr/>
        </p:nvPicPr>
        <p:blipFill>
          <a:blip r:embed="rId14"/>
          <a:stretch>
            <a:fillRect/>
          </a:stretch>
        </p:blipFill>
        <p:spPr>
          <a:xfrm>
            <a:off x="1455420" y="1013460"/>
            <a:ext cx="6233160" cy="5234940"/>
          </a:xfrm>
          <a:prstGeom prst="rect">
            <a:avLst/>
          </a:prstGeom>
        </p:spPr>
      </p:pic>
      <p:pic>
        <p:nvPicPr>
          <p:cNvPr id="22" name="Picture 21" descr="13.gif"/>
          <p:cNvPicPr>
            <a:picLocks noChangeAspect="1"/>
          </p:cNvPicPr>
          <p:nvPr/>
        </p:nvPicPr>
        <p:blipFill>
          <a:blip r:embed="rId15"/>
          <a:stretch>
            <a:fillRect/>
          </a:stretch>
        </p:blipFill>
        <p:spPr>
          <a:xfrm>
            <a:off x="1455420" y="1013460"/>
            <a:ext cx="6233160" cy="5234940"/>
          </a:xfrm>
          <a:prstGeom prst="rect">
            <a:avLst/>
          </a:prstGeom>
        </p:spPr>
      </p:pic>
      <p:pic>
        <p:nvPicPr>
          <p:cNvPr id="23" name="Picture 22" descr="14.gif"/>
          <p:cNvPicPr>
            <a:picLocks noChangeAspect="1"/>
          </p:cNvPicPr>
          <p:nvPr/>
        </p:nvPicPr>
        <p:blipFill>
          <a:blip r:embed="rId16"/>
          <a:stretch>
            <a:fillRect/>
          </a:stretch>
        </p:blipFill>
        <p:spPr>
          <a:xfrm>
            <a:off x="1455420" y="1013460"/>
            <a:ext cx="6233160" cy="5234940"/>
          </a:xfrm>
          <a:prstGeom prst="rect">
            <a:avLst/>
          </a:prstGeom>
        </p:spPr>
      </p:pic>
      <p:pic>
        <p:nvPicPr>
          <p:cNvPr id="24" name="Picture 23" descr="15.gif"/>
          <p:cNvPicPr>
            <a:picLocks noChangeAspect="1"/>
          </p:cNvPicPr>
          <p:nvPr/>
        </p:nvPicPr>
        <p:blipFill>
          <a:blip r:embed="rId17"/>
          <a:stretch>
            <a:fillRect/>
          </a:stretch>
        </p:blipFill>
        <p:spPr>
          <a:xfrm>
            <a:off x="1455420" y="1013460"/>
            <a:ext cx="6233160" cy="5234940"/>
          </a:xfrm>
          <a:prstGeom prst="rect">
            <a:avLst/>
          </a:prstGeom>
        </p:spPr>
      </p:pic>
      <p:pic>
        <p:nvPicPr>
          <p:cNvPr id="25" name="Picture 24" descr="16.gif"/>
          <p:cNvPicPr>
            <a:picLocks noChangeAspect="1"/>
          </p:cNvPicPr>
          <p:nvPr/>
        </p:nvPicPr>
        <p:blipFill>
          <a:blip r:embed="rId18"/>
          <a:stretch>
            <a:fillRect/>
          </a:stretch>
        </p:blipFill>
        <p:spPr>
          <a:xfrm>
            <a:off x="1455420" y="1013460"/>
            <a:ext cx="6233160" cy="5234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13</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0" y="1019413"/>
            <a:ext cx="8686800" cy="3323987"/>
          </a:xfrm>
          <a:prstGeom prst="rect">
            <a:avLst/>
          </a:prstGeom>
          <a:noFill/>
        </p:spPr>
        <p:txBody>
          <a:bodyPr wrap="square" rtlCol="0">
            <a:spAutoFit/>
          </a:bodyPr>
          <a:lstStyle/>
          <a:p>
            <a:pPr>
              <a:buFont typeface="Arial" pitchFamily="34" charset="0"/>
              <a:buChar char="•"/>
            </a:pPr>
            <a:r>
              <a:rPr lang="en-GB" sz="3000" dirty="0" smtClean="0"/>
              <a:t> You </a:t>
            </a:r>
            <a:r>
              <a:rPr lang="en-GB" sz="3000" dirty="0" smtClean="0">
                <a:solidFill>
                  <a:srgbClr val="FF0000"/>
                </a:solidFill>
              </a:rPr>
              <a:t>create them </a:t>
            </a:r>
            <a:r>
              <a:rPr lang="en-GB" sz="3000" dirty="0" smtClean="0"/>
              <a:t>in your code</a:t>
            </a:r>
          </a:p>
          <a:p>
            <a:pPr>
              <a:buFont typeface="Arial" pitchFamily="34" charset="0"/>
              <a:buChar char="•"/>
            </a:pPr>
            <a:endParaRPr lang="en-GB" sz="3000" dirty="0" smtClean="0"/>
          </a:p>
          <a:p>
            <a:pPr>
              <a:buFont typeface="Arial" pitchFamily="34" charset="0"/>
              <a:buChar char="•"/>
            </a:pPr>
            <a:endParaRPr lang="en-GB" sz="3000" dirty="0" smtClean="0"/>
          </a:p>
          <a:p>
            <a:pPr>
              <a:buFont typeface="Arial" pitchFamily="34" charset="0"/>
              <a:buChar char="•"/>
            </a:pPr>
            <a:r>
              <a:rPr lang="en-GB" sz="3000" dirty="0" smtClean="0"/>
              <a:t> They are part of the user’s </a:t>
            </a:r>
            <a:r>
              <a:rPr lang="en-GB" sz="3000" dirty="0" smtClean="0">
                <a:solidFill>
                  <a:srgbClr val="FF0000"/>
                </a:solidFill>
              </a:rPr>
              <a:t>environment</a:t>
            </a:r>
            <a:r>
              <a:rPr lang="en-GB" sz="3000" dirty="0" smtClean="0"/>
              <a:t> (e.g., user id)</a:t>
            </a:r>
          </a:p>
          <a:p>
            <a:pPr>
              <a:buFont typeface="Arial" pitchFamily="34" charset="0"/>
              <a:buChar char="•"/>
            </a:pPr>
            <a:endParaRPr lang="en-GB" sz="3000" dirty="0" smtClean="0"/>
          </a:p>
          <a:p>
            <a:pPr>
              <a:buFont typeface="Arial" pitchFamily="34" charset="0"/>
              <a:buChar char="•"/>
            </a:pPr>
            <a:endParaRPr lang="en-GB" sz="3000" dirty="0" smtClean="0"/>
          </a:p>
          <a:p>
            <a:pPr>
              <a:buFont typeface="Arial" pitchFamily="34" charset="0"/>
              <a:buChar char="•"/>
            </a:pPr>
            <a:r>
              <a:rPr lang="en-GB" sz="3000" dirty="0" smtClean="0"/>
              <a:t> They are passed as </a:t>
            </a:r>
            <a:r>
              <a:rPr lang="en-GB" sz="3000" dirty="0" smtClean="0">
                <a:solidFill>
                  <a:srgbClr val="FF0000"/>
                </a:solidFill>
              </a:rPr>
              <a:t>arguments</a:t>
            </a:r>
            <a:r>
              <a:rPr lang="en-GB" sz="3000" dirty="0" smtClean="0"/>
              <a:t> to the script</a:t>
            </a:r>
            <a:endParaRPr lang="en-GB" sz="3000" dirty="0"/>
          </a:p>
        </p:txBody>
      </p:sp>
      <p:sp>
        <p:nvSpPr>
          <p:cNvPr id="26" name="TextBox 25"/>
          <p:cNvSpPr txBox="1"/>
          <p:nvPr/>
        </p:nvSpPr>
        <p:spPr>
          <a:xfrm>
            <a:off x="914400" y="1487269"/>
            <a:ext cx="7162800" cy="646331"/>
          </a:xfrm>
          <a:prstGeom prst="rect">
            <a:avLst/>
          </a:prstGeom>
          <a:noFill/>
        </p:spPr>
        <p:txBody>
          <a:bodyPr wrap="square" rtlCol="0">
            <a:spAutoFit/>
          </a:bodyPr>
          <a:lstStyle/>
          <a:p>
            <a:r>
              <a:rPr lang="en-GB" sz="3600" dirty="0" smtClean="0"/>
              <a:t>variable=value		</a:t>
            </a:r>
            <a:r>
              <a:rPr lang="en-GB" sz="3600" b="1" dirty="0" smtClean="0"/>
              <a:t>NO SPACE!</a:t>
            </a:r>
            <a:endParaRPr lang="en-GB" sz="3600" b="1" dirty="0"/>
          </a:p>
        </p:txBody>
      </p:sp>
      <p:sp>
        <p:nvSpPr>
          <p:cNvPr id="30" name="TextBox 29"/>
          <p:cNvSpPr txBox="1"/>
          <p:nvPr/>
        </p:nvSpPr>
        <p:spPr>
          <a:xfrm>
            <a:off x="914400" y="2935069"/>
            <a:ext cx="7162800" cy="646331"/>
          </a:xfrm>
          <a:prstGeom prst="rect">
            <a:avLst/>
          </a:prstGeom>
          <a:noFill/>
        </p:spPr>
        <p:txBody>
          <a:bodyPr wrap="square" rtlCol="0">
            <a:spAutoFit/>
          </a:bodyPr>
          <a:lstStyle/>
          <a:p>
            <a:r>
              <a:rPr lang="en-GB" sz="3600" dirty="0" smtClean="0"/>
              <a:t>$USER			</a:t>
            </a:r>
            <a:r>
              <a:rPr lang="en-GB" sz="3600" b="1" dirty="0" smtClean="0"/>
              <a:t>All in capital</a:t>
            </a:r>
            <a:endParaRPr lang="en-GB" sz="3600" b="1" dirty="0"/>
          </a:p>
        </p:txBody>
      </p:sp>
      <p:sp>
        <p:nvSpPr>
          <p:cNvPr id="31" name="TextBox 30"/>
          <p:cNvSpPr txBox="1"/>
          <p:nvPr/>
        </p:nvSpPr>
        <p:spPr>
          <a:xfrm>
            <a:off x="914400" y="4114800"/>
            <a:ext cx="8305800" cy="2308324"/>
          </a:xfrm>
          <a:prstGeom prst="rect">
            <a:avLst/>
          </a:prstGeom>
          <a:noFill/>
        </p:spPr>
        <p:txBody>
          <a:bodyPr wrap="square" rtlCol="0">
            <a:spAutoFit/>
          </a:bodyPr>
          <a:lstStyle/>
          <a:p>
            <a:r>
              <a:rPr lang="en-GB" sz="3600" dirty="0" smtClean="0"/>
              <a:t>$0				</a:t>
            </a:r>
            <a:r>
              <a:rPr lang="en-GB" sz="3600" b="1" dirty="0" smtClean="0"/>
              <a:t>Script’s name</a:t>
            </a:r>
          </a:p>
          <a:p>
            <a:r>
              <a:rPr lang="en-GB" sz="3600" dirty="0" smtClean="0"/>
              <a:t>$#</a:t>
            </a:r>
            <a:r>
              <a:rPr lang="en-GB" sz="3600" b="1" dirty="0" smtClean="0"/>
              <a:t>				Number of arguments</a:t>
            </a:r>
          </a:p>
          <a:p>
            <a:r>
              <a:rPr lang="en-GB" sz="3600" dirty="0" smtClean="0"/>
              <a:t>$1, $2, ..., $9		</a:t>
            </a:r>
            <a:r>
              <a:rPr lang="en-GB" sz="3600" b="1" dirty="0" smtClean="0"/>
              <a:t>Arguments</a:t>
            </a:r>
          </a:p>
          <a:p>
            <a:r>
              <a:rPr lang="en-GB" sz="3600" dirty="0" smtClean="0"/>
              <a:t>${10}, ...			Differs from $1</a:t>
            </a:r>
            <a:endParaRPr lang="en-GB" sz="36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14</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533400" y="1143000"/>
            <a:ext cx="7010400" cy="2554545"/>
          </a:xfrm>
          <a:prstGeom prst="rect">
            <a:avLst/>
          </a:prstGeom>
          <a:noFill/>
        </p:spPr>
        <p:txBody>
          <a:bodyPr wrap="square" rtlCol="0">
            <a:spAutoFit/>
          </a:bodyPr>
          <a:lstStyle/>
          <a:p>
            <a:r>
              <a:rPr lang="en-GB" sz="3200" dirty="0" smtClean="0"/>
              <a:t>Note that variables are </a:t>
            </a:r>
            <a:r>
              <a:rPr lang="en-GB" sz="3200" dirty="0" smtClean="0">
                <a:solidFill>
                  <a:srgbClr val="FF0000"/>
                </a:solidFill>
              </a:rPr>
              <a:t>typed</a:t>
            </a:r>
            <a:r>
              <a:rPr lang="en-GB" sz="3200" dirty="0" smtClean="0"/>
              <a:t>. You have:</a:t>
            </a:r>
          </a:p>
          <a:p>
            <a:pPr>
              <a:buFont typeface="Arial" pitchFamily="34" charset="0"/>
              <a:buChar char="•"/>
            </a:pPr>
            <a:r>
              <a:rPr lang="en-GB" sz="3200" dirty="0" smtClean="0"/>
              <a:t> integers		</a:t>
            </a:r>
            <a:r>
              <a:rPr lang="en-GB" sz="3200" dirty="0" err="1" smtClean="0">
                <a:solidFill>
                  <a:schemeClr val="bg1">
                    <a:lumMod val="50000"/>
                  </a:schemeClr>
                </a:solidFill>
              </a:rPr>
              <a:t>myVar</a:t>
            </a:r>
            <a:r>
              <a:rPr lang="en-GB" sz="3200" dirty="0" smtClean="0">
                <a:solidFill>
                  <a:schemeClr val="bg1">
                    <a:lumMod val="50000"/>
                  </a:schemeClr>
                </a:solidFill>
              </a:rPr>
              <a:t>=3</a:t>
            </a:r>
          </a:p>
          <a:p>
            <a:pPr>
              <a:buFont typeface="Arial" pitchFamily="34" charset="0"/>
              <a:buChar char="•"/>
            </a:pPr>
            <a:r>
              <a:rPr lang="en-GB" sz="3200" dirty="0" smtClean="0"/>
              <a:t> strings		</a:t>
            </a:r>
            <a:r>
              <a:rPr lang="en-GB" sz="3200" dirty="0" err="1" smtClean="0">
                <a:solidFill>
                  <a:schemeClr val="bg1">
                    <a:lumMod val="50000"/>
                  </a:schemeClr>
                </a:solidFill>
              </a:rPr>
              <a:t>myVar</a:t>
            </a:r>
            <a:r>
              <a:rPr lang="en-GB" sz="3200" dirty="0" smtClean="0">
                <a:solidFill>
                  <a:schemeClr val="bg1">
                    <a:lumMod val="50000"/>
                  </a:schemeClr>
                </a:solidFill>
              </a:rPr>
              <a:t>=“Hi”</a:t>
            </a:r>
          </a:p>
          <a:p>
            <a:pPr>
              <a:buFont typeface="Arial" pitchFamily="34" charset="0"/>
              <a:buChar char="•"/>
            </a:pPr>
            <a:r>
              <a:rPr lang="en-GB" sz="3200" dirty="0" smtClean="0"/>
              <a:t> arrays</a:t>
            </a:r>
          </a:p>
          <a:p>
            <a:pPr>
              <a:buFont typeface="Arial" pitchFamily="34" charset="0"/>
              <a:buChar char="•"/>
            </a:pPr>
            <a:r>
              <a:rPr lang="en-GB" sz="3200" dirty="0" smtClean="0"/>
              <a:t> constants</a:t>
            </a:r>
            <a:endParaRPr lang="en-GB" sz="3200" dirty="0"/>
          </a:p>
        </p:txBody>
      </p:sp>
      <p:pic>
        <p:nvPicPr>
          <p:cNvPr id="17" name="Picture 16" descr="Youre-Not-My-Type_42427-l.jpg"/>
          <p:cNvPicPr>
            <a:picLocks noChangeAspect="1"/>
          </p:cNvPicPr>
          <p:nvPr/>
        </p:nvPicPr>
        <p:blipFill>
          <a:blip r:embed="rId3"/>
          <a:stretch>
            <a:fillRect/>
          </a:stretch>
        </p:blipFill>
        <p:spPr>
          <a:xfrm>
            <a:off x="4419600" y="3048000"/>
            <a:ext cx="4572000" cy="3048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15</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1.gif"/>
          <p:cNvPicPr>
            <a:picLocks noChangeAspect="1"/>
          </p:cNvPicPr>
          <p:nvPr/>
        </p:nvPicPr>
        <p:blipFill>
          <a:blip r:embed="rId3"/>
          <a:stretch>
            <a:fillRect/>
          </a:stretch>
        </p:blipFill>
        <p:spPr>
          <a:xfrm>
            <a:off x="2910840" y="990600"/>
            <a:ext cx="6233160" cy="5234940"/>
          </a:xfrm>
          <a:prstGeom prst="rect">
            <a:avLst/>
          </a:prstGeom>
        </p:spPr>
      </p:pic>
      <p:pic>
        <p:nvPicPr>
          <p:cNvPr id="13" name="Picture 12" descr="2.gif"/>
          <p:cNvPicPr>
            <a:picLocks noChangeAspect="1"/>
          </p:cNvPicPr>
          <p:nvPr/>
        </p:nvPicPr>
        <p:blipFill>
          <a:blip r:embed="rId4"/>
          <a:stretch>
            <a:fillRect/>
          </a:stretch>
        </p:blipFill>
        <p:spPr>
          <a:xfrm>
            <a:off x="2910840" y="990600"/>
            <a:ext cx="6233160" cy="5234940"/>
          </a:xfrm>
          <a:prstGeom prst="rect">
            <a:avLst/>
          </a:prstGeom>
        </p:spPr>
      </p:pic>
      <p:pic>
        <p:nvPicPr>
          <p:cNvPr id="14" name="Picture 13" descr="3.gif"/>
          <p:cNvPicPr>
            <a:picLocks noChangeAspect="1"/>
          </p:cNvPicPr>
          <p:nvPr/>
        </p:nvPicPr>
        <p:blipFill>
          <a:blip r:embed="rId5"/>
          <a:stretch>
            <a:fillRect/>
          </a:stretch>
        </p:blipFill>
        <p:spPr>
          <a:xfrm>
            <a:off x="2910840" y="990600"/>
            <a:ext cx="6233160" cy="5234940"/>
          </a:xfrm>
          <a:prstGeom prst="rect">
            <a:avLst/>
          </a:prstGeom>
        </p:spPr>
      </p:pic>
      <p:pic>
        <p:nvPicPr>
          <p:cNvPr id="15" name="Picture 14" descr="4.gif"/>
          <p:cNvPicPr>
            <a:picLocks noChangeAspect="1"/>
          </p:cNvPicPr>
          <p:nvPr/>
        </p:nvPicPr>
        <p:blipFill>
          <a:blip r:embed="rId6"/>
          <a:stretch>
            <a:fillRect/>
          </a:stretch>
        </p:blipFill>
        <p:spPr>
          <a:xfrm>
            <a:off x="2910840" y="990600"/>
            <a:ext cx="6233160" cy="5234940"/>
          </a:xfrm>
          <a:prstGeom prst="rect">
            <a:avLst/>
          </a:prstGeom>
        </p:spPr>
      </p:pic>
      <p:pic>
        <p:nvPicPr>
          <p:cNvPr id="16" name="Picture 15" descr="5.gif"/>
          <p:cNvPicPr>
            <a:picLocks noChangeAspect="1"/>
          </p:cNvPicPr>
          <p:nvPr/>
        </p:nvPicPr>
        <p:blipFill>
          <a:blip r:embed="rId7"/>
          <a:stretch>
            <a:fillRect/>
          </a:stretch>
        </p:blipFill>
        <p:spPr>
          <a:xfrm>
            <a:off x="2910840" y="990600"/>
            <a:ext cx="6233160" cy="5234940"/>
          </a:xfrm>
          <a:prstGeom prst="rect">
            <a:avLst/>
          </a:prstGeom>
        </p:spPr>
      </p:pic>
      <p:pic>
        <p:nvPicPr>
          <p:cNvPr id="18" name="Picture 17" descr="6.gif"/>
          <p:cNvPicPr>
            <a:picLocks noChangeAspect="1"/>
          </p:cNvPicPr>
          <p:nvPr/>
        </p:nvPicPr>
        <p:blipFill>
          <a:blip r:embed="rId8"/>
          <a:stretch>
            <a:fillRect/>
          </a:stretch>
        </p:blipFill>
        <p:spPr>
          <a:xfrm>
            <a:off x="2910840" y="990600"/>
            <a:ext cx="6233160" cy="5234940"/>
          </a:xfrm>
          <a:prstGeom prst="rect">
            <a:avLst/>
          </a:prstGeom>
        </p:spPr>
      </p:pic>
      <p:pic>
        <p:nvPicPr>
          <p:cNvPr id="19" name="Picture 18" descr="7.gif"/>
          <p:cNvPicPr>
            <a:picLocks noChangeAspect="1"/>
          </p:cNvPicPr>
          <p:nvPr/>
        </p:nvPicPr>
        <p:blipFill>
          <a:blip r:embed="rId9"/>
          <a:stretch>
            <a:fillRect/>
          </a:stretch>
        </p:blipFill>
        <p:spPr>
          <a:xfrm>
            <a:off x="2910840" y="990600"/>
            <a:ext cx="6233160" cy="5234940"/>
          </a:xfrm>
          <a:prstGeom prst="rect">
            <a:avLst/>
          </a:prstGeom>
        </p:spPr>
      </p:pic>
      <p:pic>
        <p:nvPicPr>
          <p:cNvPr id="20" name="Picture 19" descr="8.gif"/>
          <p:cNvPicPr>
            <a:picLocks noChangeAspect="1"/>
          </p:cNvPicPr>
          <p:nvPr/>
        </p:nvPicPr>
        <p:blipFill>
          <a:blip r:embed="rId10"/>
          <a:stretch>
            <a:fillRect/>
          </a:stretch>
        </p:blipFill>
        <p:spPr>
          <a:xfrm>
            <a:off x="2910840" y="990600"/>
            <a:ext cx="6233160" cy="5234940"/>
          </a:xfrm>
          <a:prstGeom prst="rect">
            <a:avLst/>
          </a:prstGeom>
        </p:spPr>
      </p:pic>
      <p:pic>
        <p:nvPicPr>
          <p:cNvPr id="21" name="Picture 20" descr="9.gif"/>
          <p:cNvPicPr>
            <a:picLocks noChangeAspect="1"/>
          </p:cNvPicPr>
          <p:nvPr/>
        </p:nvPicPr>
        <p:blipFill>
          <a:blip r:embed="rId11"/>
          <a:stretch>
            <a:fillRect/>
          </a:stretch>
        </p:blipFill>
        <p:spPr>
          <a:xfrm>
            <a:off x="2910840" y="990600"/>
            <a:ext cx="6233160" cy="5234940"/>
          </a:xfrm>
          <a:prstGeom prst="rect">
            <a:avLst/>
          </a:prstGeom>
        </p:spPr>
      </p:pic>
      <p:sp>
        <p:nvSpPr>
          <p:cNvPr id="22" name="TextBox 21"/>
          <p:cNvSpPr txBox="1"/>
          <p:nvPr/>
        </p:nvSpPr>
        <p:spPr>
          <a:xfrm>
            <a:off x="0" y="2436674"/>
            <a:ext cx="2895600" cy="1754326"/>
          </a:xfrm>
          <a:prstGeom prst="rect">
            <a:avLst/>
          </a:prstGeom>
          <a:noFill/>
        </p:spPr>
        <p:txBody>
          <a:bodyPr wrap="square" rtlCol="0">
            <a:spAutoFit/>
          </a:bodyPr>
          <a:lstStyle/>
          <a:p>
            <a:pPr algn="ctr"/>
            <a:r>
              <a:rPr lang="en-GB" b="1" dirty="0" smtClean="0">
                <a:solidFill>
                  <a:srgbClr val="FF0000"/>
                </a:solidFill>
              </a:rPr>
              <a:t>declare</a:t>
            </a:r>
            <a:r>
              <a:rPr lang="en-GB" dirty="0" smtClean="0"/>
              <a:t> is how you force a variable to behave in one way from there on</a:t>
            </a:r>
          </a:p>
          <a:p>
            <a:endParaRPr lang="en-GB" dirty="0" smtClean="0"/>
          </a:p>
          <a:p>
            <a:r>
              <a:rPr lang="en-GB" b="1" dirty="0" smtClean="0"/>
              <a:t>-</a:t>
            </a:r>
            <a:r>
              <a:rPr lang="en-GB" b="1" dirty="0" err="1" smtClean="0"/>
              <a:t>i</a:t>
            </a:r>
            <a:r>
              <a:rPr lang="en-GB" b="1" dirty="0" smtClean="0"/>
              <a:t> </a:t>
            </a:r>
            <a:r>
              <a:rPr lang="en-GB" dirty="0" smtClean="0"/>
              <a:t>is to force it as integer</a:t>
            </a:r>
          </a:p>
          <a:p>
            <a:r>
              <a:rPr lang="en-GB" b="1" dirty="0" smtClean="0"/>
              <a:t>-r </a:t>
            </a:r>
            <a:r>
              <a:rPr lang="en-GB" dirty="0" smtClean="0"/>
              <a:t>is to force it as read only</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16</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0" y="1295400"/>
            <a:ext cx="9144000" cy="461665"/>
          </a:xfrm>
          <a:prstGeom prst="rect">
            <a:avLst/>
          </a:prstGeom>
          <a:noFill/>
        </p:spPr>
        <p:txBody>
          <a:bodyPr wrap="square" rtlCol="0">
            <a:spAutoFit/>
          </a:bodyPr>
          <a:lstStyle/>
          <a:p>
            <a:pPr algn="ctr"/>
            <a:r>
              <a:rPr lang="en-GB" sz="2400" dirty="0" smtClean="0"/>
              <a:t>You’ve seen </a:t>
            </a:r>
            <a:r>
              <a:rPr lang="en-GB" sz="2400" b="1" i="1" dirty="0" smtClean="0"/>
              <a:t>how</a:t>
            </a:r>
            <a:r>
              <a:rPr lang="en-GB" sz="2400" dirty="0" smtClean="0"/>
              <a:t> to lock the use that someone could make of a variable.</a:t>
            </a:r>
            <a:endParaRPr lang="en-GB" sz="2400" dirty="0"/>
          </a:p>
        </p:txBody>
      </p:sp>
      <p:sp>
        <p:nvSpPr>
          <p:cNvPr id="12" name="TextBox 11"/>
          <p:cNvSpPr txBox="1"/>
          <p:nvPr/>
        </p:nvSpPr>
        <p:spPr>
          <a:xfrm>
            <a:off x="0" y="2057400"/>
            <a:ext cx="9144000" cy="584775"/>
          </a:xfrm>
          <a:prstGeom prst="rect">
            <a:avLst/>
          </a:prstGeom>
          <a:noFill/>
        </p:spPr>
        <p:txBody>
          <a:bodyPr wrap="square" rtlCol="0">
            <a:spAutoFit/>
          </a:bodyPr>
          <a:lstStyle/>
          <a:p>
            <a:pPr algn="ctr"/>
            <a:r>
              <a:rPr lang="en-GB" sz="3200" b="1" i="1" dirty="0" smtClean="0"/>
              <a:t>Why</a:t>
            </a:r>
            <a:r>
              <a:rPr lang="en-GB" sz="3200" dirty="0" smtClean="0"/>
              <a:t> would you ever want to do that?</a:t>
            </a:r>
            <a:endParaRPr lang="en-GB" sz="3200" dirty="0"/>
          </a:p>
        </p:txBody>
      </p:sp>
      <p:sp>
        <p:nvSpPr>
          <p:cNvPr id="13" name="TextBox 12"/>
          <p:cNvSpPr txBox="1"/>
          <p:nvPr/>
        </p:nvSpPr>
        <p:spPr>
          <a:xfrm>
            <a:off x="2667000" y="3048000"/>
            <a:ext cx="4343400" cy="584775"/>
          </a:xfrm>
          <a:prstGeom prst="rect">
            <a:avLst/>
          </a:prstGeom>
          <a:noFill/>
        </p:spPr>
        <p:txBody>
          <a:bodyPr wrap="square" rtlCol="0">
            <a:spAutoFit/>
          </a:bodyPr>
          <a:lstStyle/>
          <a:p>
            <a:r>
              <a:rPr lang="en-GB" sz="3200" dirty="0" smtClean="0"/>
              <a:t>NOT for performances</a:t>
            </a:r>
            <a:endParaRPr lang="en-GB" sz="3200" dirty="0"/>
          </a:p>
        </p:txBody>
      </p:sp>
      <p:cxnSp>
        <p:nvCxnSpPr>
          <p:cNvPr id="15" name="Straight Connector 14"/>
          <p:cNvCxnSpPr/>
          <p:nvPr/>
        </p:nvCxnSpPr>
        <p:spPr>
          <a:xfrm>
            <a:off x="2743200" y="3505200"/>
            <a:ext cx="685800" cy="2382"/>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2819400" y="3581400"/>
            <a:ext cx="533400" cy="1588"/>
          </a:xfrm>
          <a:prstGeom prst="line">
            <a:avLst/>
          </a:prstGeom>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514600" y="3987225"/>
            <a:ext cx="4572000" cy="584775"/>
          </a:xfrm>
          <a:prstGeom prst="rect">
            <a:avLst/>
          </a:prstGeom>
          <a:noFill/>
        </p:spPr>
        <p:txBody>
          <a:bodyPr wrap="square" rtlCol="0">
            <a:spAutoFit/>
          </a:bodyPr>
          <a:lstStyle/>
          <a:p>
            <a:r>
              <a:rPr lang="en-GB" sz="3200" dirty="0" smtClean="0"/>
              <a:t>Rather, for program logic</a:t>
            </a:r>
            <a:endParaRPr lang="en-GB" sz="3200" dirty="0"/>
          </a:p>
        </p:txBody>
      </p:sp>
      <p:sp>
        <p:nvSpPr>
          <p:cNvPr id="23" name="TextBox 22"/>
          <p:cNvSpPr txBox="1"/>
          <p:nvPr/>
        </p:nvSpPr>
        <p:spPr>
          <a:xfrm>
            <a:off x="0" y="4916269"/>
            <a:ext cx="9144000" cy="646331"/>
          </a:xfrm>
          <a:prstGeom prst="rect">
            <a:avLst/>
          </a:prstGeom>
          <a:noFill/>
        </p:spPr>
        <p:txBody>
          <a:bodyPr wrap="square" rtlCol="0">
            <a:spAutoFit/>
          </a:bodyPr>
          <a:lstStyle/>
          <a:p>
            <a:pPr algn="ctr"/>
            <a:r>
              <a:rPr lang="en-GB" dirty="0" smtClean="0"/>
              <a:t>The script might be long and you start forgetting what a variable was for. Or something may one day start changing your script and you want to make sure they don’t do stupid stuff.</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v9wygz6.jpg"/>
          <p:cNvPicPr>
            <a:picLocks noChangeAspect="1"/>
          </p:cNvPicPr>
          <p:nvPr/>
        </p:nvPicPr>
        <p:blipFill>
          <a:blip r:embed="rId2" cstate="print"/>
          <a:stretch>
            <a:fillRect/>
          </a:stretch>
        </p:blipFill>
        <p:spPr>
          <a:xfrm>
            <a:off x="5492115" y="1447800"/>
            <a:ext cx="3651885" cy="5410200"/>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17</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7239000" y="2133600"/>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7010400" y="2082225"/>
            <a:ext cx="2133600" cy="584775"/>
          </a:xfrm>
          <a:prstGeom prst="rect">
            <a:avLst/>
          </a:prstGeom>
          <a:noFill/>
        </p:spPr>
        <p:txBody>
          <a:bodyPr wrap="square" rtlCol="0">
            <a:spAutoFit/>
          </a:bodyPr>
          <a:lstStyle/>
          <a:p>
            <a:pPr algn="ctr"/>
            <a:r>
              <a:rPr lang="en-GB" sz="3200" b="1" dirty="0" smtClean="0">
                <a:solidFill>
                  <a:schemeClr val="bg1">
                    <a:lumMod val="50000"/>
                  </a:schemeClr>
                </a:solidFill>
              </a:rPr>
              <a:t>variables</a:t>
            </a:r>
            <a:endParaRPr lang="en-GB" sz="3200" b="1" dirty="0">
              <a:solidFill>
                <a:schemeClr val="bg1">
                  <a:lumMod val="50000"/>
                </a:schemeClr>
              </a:solidFill>
            </a:endParaRPr>
          </a:p>
        </p:txBody>
      </p:sp>
      <p:sp>
        <p:nvSpPr>
          <p:cNvPr id="16" name="TextBox 15"/>
          <p:cNvSpPr txBox="1"/>
          <p:nvPr/>
        </p:nvSpPr>
        <p:spPr>
          <a:xfrm>
            <a:off x="304800" y="2433697"/>
            <a:ext cx="5029200" cy="2062103"/>
          </a:xfrm>
          <a:prstGeom prst="rect">
            <a:avLst/>
          </a:prstGeom>
          <a:noFill/>
        </p:spPr>
        <p:txBody>
          <a:bodyPr wrap="square" rtlCol="0">
            <a:spAutoFit/>
          </a:bodyPr>
          <a:lstStyle/>
          <a:p>
            <a:pPr algn="ctr"/>
            <a:r>
              <a:rPr lang="en-GB" sz="3200" dirty="0" smtClean="0"/>
              <a:t>Variables also have a </a:t>
            </a:r>
            <a:r>
              <a:rPr lang="en-GB" sz="3200" dirty="0" smtClean="0">
                <a:solidFill>
                  <a:srgbClr val="FF0000"/>
                </a:solidFill>
              </a:rPr>
              <a:t>scope</a:t>
            </a:r>
            <a:r>
              <a:rPr lang="en-GB" sz="3200" dirty="0" smtClean="0"/>
              <a:t>. If you create them in a script they die at the end of the script, unless you save them.</a:t>
            </a:r>
            <a:endParaRPr lang="en-GB" sz="3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18</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6" name="Picture 25" descr="q1.gif"/>
          <p:cNvPicPr>
            <a:picLocks noChangeAspect="1"/>
          </p:cNvPicPr>
          <p:nvPr/>
        </p:nvPicPr>
        <p:blipFill>
          <a:blip r:embed="rId3"/>
          <a:stretch>
            <a:fillRect/>
          </a:stretch>
        </p:blipFill>
        <p:spPr>
          <a:xfrm>
            <a:off x="0" y="1659770"/>
            <a:ext cx="9144000" cy="3538460"/>
          </a:xfrm>
          <a:prstGeom prst="rect">
            <a:avLst/>
          </a:prstGeom>
        </p:spPr>
      </p:pic>
      <p:cxnSp>
        <p:nvCxnSpPr>
          <p:cNvPr id="27" name="Straight Connector 26"/>
          <p:cNvCxnSpPr/>
          <p:nvPr/>
        </p:nvCxnSpPr>
        <p:spPr>
          <a:xfrm>
            <a:off x="0" y="2412000"/>
            <a:ext cx="6858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19200" y="2665412"/>
            <a:ext cx="1752600" cy="15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0" y="1676400"/>
            <a:ext cx="228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19</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2" name="Picture 7" descr="ewok1"/>
          <p:cNvPicPr>
            <a:picLocks noChangeAspect="1" noChangeArrowheads="1"/>
          </p:cNvPicPr>
          <p:nvPr/>
        </p:nvPicPr>
        <p:blipFill>
          <a:blip r:embed="rId3" cstate="print"/>
          <a:srcRect/>
          <a:stretch>
            <a:fillRect/>
          </a:stretch>
        </p:blipFill>
        <p:spPr bwMode="auto">
          <a:xfrm>
            <a:off x="2057400" y="2133600"/>
            <a:ext cx="2133600" cy="3200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Cloud Callout 12"/>
          <p:cNvSpPr/>
          <p:nvPr/>
        </p:nvSpPr>
        <p:spPr>
          <a:xfrm rot="1365793">
            <a:off x="2740512" y="1232101"/>
            <a:ext cx="4419600" cy="2057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TextBox 13"/>
          <p:cNvSpPr txBox="1"/>
          <p:nvPr/>
        </p:nvSpPr>
        <p:spPr>
          <a:xfrm>
            <a:off x="3048000" y="1447800"/>
            <a:ext cx="4267200" cy="923330"/>
          </a:xfrm>
          <a:prstGeom prst="rect">
            <a:avLst/>
          </a:prstGeom>
          <a:noFill/>
        </p:spPr>
        <p:txBody>
          <a:bodyPr wrap="square" rtlCol="0">
            <a:spAutoFit/>
          </a:bodyPr>
          <a:lstStyle/>
          <a:p>
            <a:r>
              <a:rPr lang="en-GB" dirty="0" smtClean="0"/>
              <a:t>I can do it just like on shell.</a:t>
            </a:r>
          </a:p>
          <a:p>
            <a:r>
              <a:rPr lang="en-GB" dirty="0" smtClean="0"/>
              <a:t>Make a folder, go in it, make a file.</a:t>
            </a:r>
          </a:p>
          <a:p>
            <a:r>
              <a:rPr lang="en-GB" dirty="0" smtClean="0"/>
              <a:t>      Then go to the other folder, etc.</a:t>
            </a:r>
          </a:p>
        </p:txBody>
      </p:sp>
      <p:sp>
        <p:nvSpPr>
          <p:cNvPr id="15" name="TextBox 14"/>
          <p:cNvSpPr txBox="1"/>
          <p:nvPr/>
        </p:nvSpPr>
        <p:spPr>
          <a:xfrm>
            <a:off x="4419600" y="2647890"/>
            <a:ext cx="2209800" cy="400110"/>
          </a:xfrm>
          <a:prstGeom prst="rect">
            <a:avLst/>
          </a:prstGeom>
          <a:noFill/>
        </p:spPr>
        <p:txBody>
          <a:bodyPr wrap="square" rtlCol="0">
            <a:spAutoFit/>
          </a:bodyPr>
          <a:lstStyle/>
          <a:p>
            <a:r>
              <a:rPr lang="en-GB" sz="2000" b="1" dirty="0" smtClean="0"/>
              <a:t>Relative path</a:t>
            </a:r>
            <a:endParaRPr lang="en-GB"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Why</a:t>
            </a:r>
            <a:r>
              <a:rPr lang="fr-FR" sz="3200" b="1" dirty="0" smtClean="0">
                <a:effectLst>
                  <a:outerShdw blurRad="38100" dist="38100" dir="2700000" algn="tl">
                    <a:srgbClr val="C0C0C0"/>
                  </a:outerShdw>
                </a:effectLst>
              </a:rPr>
              <a:t> Shell </a:t>
            </a:r>
            <a:r>
              <a:rPr lang="fr-FR" sz="3200" b="1" dirty="0" err="1" smtClean="0">
                <a:effectLst>
                  <a:outerShdw blurRad="38100" dist="38100" dir="2700000" algn="tl">
                    <a:srgbClr val="C0C0C0"/>
                  </a:outerShdw>
                </a:effectLst>
              </a:rPr>
              <a:t>programming</a:t>
            </a:r>
            <a:r>
              <a:rPr lang="fr-FR" sz="3200" b="1" dirty="0" smtClean="0">
                <a:effectLst>
                  <a:outerShdw blurRad="38100" dist="38100" dir="2700000" algn="tl">
                    <a:srgbClr val="C0C0C0"/>
                  </a:outerShdw>
                </a:effectLst>
              </a:rPr>
              <a:t>?</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52400" y="1718102"/>
            <a:ext cx="8458200" cy="415498"/>
          </a:xfrm>
          <a:prstGeom prst="rect">
            <a:avLst/>
          </a:prstGeom>
          <a:noFill/>
        </p:spPr>
        <p:txBody>
          <a:bodyPr wrap="square" rtlCol="0">
            <a:spAutoFit/>
          </a:bodyPr>
          <a:lstStyle/>
          <a:p>
            <a:pPr>
              <a:buFont typeface="Arial" pitchFamily="34" charset="0"/>
              <a:buChar char="•"/>
            </a:pPr>
            <a:r>
              <a:rPr lang="en-GB" sz="2100" dirty="0" smtClean="0"/>
              <a:t> Shell programming is about building (Shell) </a:t>
            </a:r>
            <a:r>
              <a:rPr lang="en-GB" sz="2100" dirty="0" smtClean="0">
                <a:solidFill>
                  <a:srgbClr val="FF0000"/>
                </a:solidFill>
              </a:rPr>
              <a:t>scripts</a:t>
            </a:r>
            <a:r>
              <a:rPr lang="en-GB" sz="2100" dirty="0" smtClean="0"/>
              <a:t>. </a:t>
            </a:r>
            <a:endParaRPr lang="en-GB" sz="2100" dirty="0"/>
          </a:p>
        </p:txBody>
      </p:sp>
      <p:sp>
        <p:nvSpPr>
          <p:cNvPr id="11" name="TextBox 10"/>
          <p:cNvSpPr txBox="1"/>
          <p:nvPr/>
        </p:nvSpPr>
        <p:spPr>
          <a:xfrm>
            <a:off x="76200" y="4918502"/>
            <a:ext cx="8991600" cy="415498"/>
          </a:xfrm>
          <a:prstGeom prst="rect">
            <a:avLst/>
          </a:prstGeom>
          <a:noFill/>
        </p:spPr>
        <p:txBody>
          <a:bodyPr wrap="square" rtlCol="0">
            <a:spAutoFit/>
          </a:bodyPr>
          <a:lstStyle/>
          <a:p>
            <a:pPr>
              <a:buFont typeface="Arial" pitchFamily="34" charset="0"/>
              <a:buChar char="•"/>
            </a:pPr>
            <a:r>
              <a:rPr lang="en-GB" sz="2100" dirty="0" smtClean="0"/>
              <a:t> If you regularly need to do something and there is no command for it... script it!</a:t>
            </a:r>
            <a:endParaRPr lang="en-GB" sz="2100" dirty="0"/>
          </a:p>
        </p:txBody>
      </p:sp>
      <p:sp>
        <p:nvSpPr>
          <p:cNvPr id="12" name="TextBox 11"/>
          <p:cNvSpPr txBox="1"/>
          <p:nvPr/>
        </p:nvSpPr>
        <p:spPr>
          <a:xfrm>
            <a:off x="152400" y="3089702"/>
            <a:ext cx="8686800" cy="738664"/>
          </a:xfrm>
          <a:prstGeom prst="rect">
            <a:avLst/>
          </a:prstGeom>
          <a:noFill/>
        </p:spPr>
        <p:txBody>
          <a:bodyPr wrap="square" rtlCol="0">
            <a:spAutoFit/>
          </a:bodyPr>
          <a:lstStyle/>
          <a:p>
            <a:pPr>
              <a:buFont typeface="Arial" pitchFamily="34" charset="0"/>
              <a:buChar char="•"/>
            </a:pPr>
            <a:r>
              <a:rPr lang="en-GB" sz="2100" dirty="0" smtClean="0"/>
              <a:t> The scripting language </a:t>
            </a:r>
            <a:r>
              <a:rPr lang="en-GB" sz="2100" dirty="0" smtClean="0">
                <a:solidFill>
                  <a:srgbClr val="FF0000"/>
                </a:solidFill>
              </a:rPr>
              <a:t>can use any of the commands you’ve seen </a:t>
            </a:r>
            <a:r>
              <a:rPr lang="en-GB" sz="2100" dirty="0" smtClean="0"/>
              <a:t>so far. It </a:t>
            </a:r>
            <a:r>
              <a:rPr lang="en-GB" sz="2100" dirty="0" smtClean="0">
                <a:solidFill>
                  <a:srgbClr val="FF0000"/>
                </a:solidFill>
              </a:rPr>
              <a:t>also comes with variables, conditionals, loops, functions</a:t>
            </a:r>
            <a:r>
              <a:rPr lang="en-GB" sz="2100" dirty="0" smtClean="0"/>
              <a:t>, etc.</a:t>
            </a:r>
            <a:endParaRPr lang="en-GB" sz="21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20</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76200" y="990600"/>
            <a:ext cx="2895600" cy="50783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smtClean="0"/>
              <a:t>#!/bin/bash</a:t>
            </a:r>
          </a:p>
          <a:p>
            <a:endParaRPr lang="en-GB" dirty="0" smtClean="0"/>
          </a:p>
          <a:p>
            <a:r>
              <a:rPr lang="en-GB" dirty="0" err="1" smtClean="0"/>
              <a:t>mkdir</a:t>
            </a:r>
            <a:r>
              <a:rPr lang="en-GB" dirty="0" smtClean="0"/>
              <a:t> -p CSCI330/lectures/1</a:t>
            </a:r>
          </a:p>
          <a:p>
            <a:r>
              <a:rPr lang="en-GB" dirty="0" err="1" smtClean="0"/>
              <a:t>cd</a:t>
            </a:r>
            <a:r>
              <a:rPr lang="en-GB" dirty="0" smtClean="0"/>
              <a:t> CSCI330/lectures/1</a:t>
            </a:r>
          </a:p>
          <a:p>
            <a:r>
              <a:rPr lang="en-GB" dirty="0" smtClean="0"/>
              <a:t>touch 1-a</a:t>
            </a:r>
          </a:p>
          <a:p>
            <a:r>
              <a:rPr lang="en-GB" dirty="0" smtClean="0"/>
              <a:t>touch 1-b</a:t>
            </a:r>
          </a:p>
          <a:p>
            <a:r>
              <a:rPr lang="en-GB" dirty="0" smtClean="0"/>
              <a:t>touch 1-c</a:t>
            </a:r>
          </a:p>
          <a:p>
            <a:r>
              <a:rPr lang="en-GB" dirty="0" err="1" smtClean="0"/>
              <a:t>lorem</a:t>
            </a:r>
            <a:r>
              <a:rPr lang="en-GB" dirty="0" smtClean="0"/>
              <a:t> -p 3 &gt; 1-a</a:t>
            </a:r>
          </a:p>
          <a:p>
            <a:r>
              <a:rPr lang="en-GB" dirty="0" err="1" smtClean="0"/>
              <a:t>lorem</a:t>
            </a:r>
            <a:r>
              <a:rPr lang="en-GB" dirty="0" smtClean="0"/>
              <a:t> -p 3 &gt; 1-b</a:t>
            </a:r>
          </a:p>
          <a:p>
            <a:r>
              <a:rPr lang="en-GB" dirty="0" err="1" smtClean="0"/>
              <a:t>lorem</a:t>
            </a:r>
            <a:r>
              <a:rPr lang="en-GB" dirty="0" smtClean="0"/>
              <a:t> -p 3 &gt; 1-c</a:t>
            </a:r>
          </a:p>
          <a:p>
            <a:r>
              <a:rPr lang="en-GB" dirty="0" err="1" smtClean="0"/>
              <a:t>cd</a:t>
            </a:r>
            <a:r>
              <a:rPr lang="en-GB" dirty="0" smtClean="0"/>
              <a:t> ..</a:t>
            </a:r>
          </a:p>
          <a:p>
            <a:r>
              <a:rPr lang="en-GB" dirty="0" err="1" smtClean="0"/>
              <a:t>mkdir</a:t>
            </a:r>
            <a:r>
              <a:rPr lang="en-GB" dirty="0" smtClean="0"/>
              <a:t> 2</a:t>
            </a:r>
          </a:p>
          <a:p>
            <a:r>
              <a:rPr lang="en-GB" dirty="0" err="1" smtClean="0"/>
              <a:t>cd</a:t>
            </a:r>
            <a:r>
              <a:rPr lang="en-GB" dirty="0" smtClean="0"/>
              <a:t> 2</a:t>
            </a:r>
          </a:p>
          <a:p>
            <a:r>
              <a:rPr lang="en-GB" dirty="0" smtClean="0"/>
              <a:t>touch 2-a</a:t>
            </a:r>
          </a:p>
          <a:p>
            <a:r>
              <a:rPr lang="en-GB" dirty="0" err="1" smtClean="0"/>
              <a:t>lorem</a:t>
            </a:r>
            <a:r>
              <a:rPr lang="en-GB" dirty="0" smtClean="0"/>
              <a:t> -p 3 &gt; 2-a</a:t>
            </a:r>
          </a:p>
          <a:p>
            <a:r>
              <a:rPr lang="en-GB" dirty="0" err="1" smtClean="0"/>
              <a:t>cd</a:t>
            </a:r>
            <a:r>
              <a:rPr lang="en-GB" dirty="0" smtClean="0"/>
              <a:t> ..</a:t>
            </a:r>
          </a:p>
          <a:p>
            <a:r>
              <a:rPr lang="en-GB" dirty="0" err="1" smtClean="0"/>
              <a:t>cd</a:t>
            </a:r>
            <a:r>
              <a:rPr lang="en-GB" dirty="0" smtClean="0"/>
              <a:t> ..</a:t>
            </a:r>
          </a:p>
          <a:p>
            <a:r>
              <a:rPr lang="en-GB" dirty="0" err="1" smtClean="0"/>
              <a:t>mkdir</a:t>
            </a:r>
            <a:r>
              <a:rPr lang="en-GB" dirty="0" smtClean="0"/>
              <a:t> -p assign/mine/1</a:t>
            </a:r>
          </a:p>
        </p:txBody>
      </p:sp>
      <p:pic>
        <p:nvPicPr>
          <p:cNvPr id="11" name="Picture 7" descr="ewok1"/>
          <p:cNvPicPr>
            <a:picLocks noChangeAspect="1" noChangeArrowheads="1"/>
          </p:cNvPicPr>
          <p:nvPr/>
        </p:nvPicPr>
        <p:blipFill>
          <a:blip r:embed="rId3" cstate="print"/>
          <a:srcRect/>
          <a:stretch>
            <a:fillRect/>
          </a:stretch>
        </p:blipFill>
        <p:spPr bwMode="auto">
          <a:xfrm>
            <a:off x="2057400" y="2133600"/>
            <a:ext cx="2133600" cy="3200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p:cNvSpPr txBox="1"/>
          <p:nvPr/>
        </p:nvSpPr>
        <p:spPr>
          <a:xfrm>
            <a:off x="4267200" y="990600"/>
            <a:ext cx="2057400" cy="50783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err="1" smtClean="0"/>
              <a:t>cd</a:t>
            </a:r>
            <a:r>
              <a:rPr lang="en-GB" dirty="0" smtClean="0"/>
              <a:t> assign/mine/1</a:t>
            </a:r>
          </a:p>
          <a:p>
            <a:r>
              <a:rPr lang="en-GB" dirty="0" smtClean="0"/>
              <a:t>touch </a:t>
            </a:r>
            <a:r>
              <a:rPr lang="en-GB" dirty="0" err="1" smtClean="0"/>
              <a:t>ques</a:t>
            </a:r>
            <a:endParaRPr lang="en-GB" dirty="0" smtClean="0"/>
          </a:p>
          <a:p>
            <a:r>
              <a:rPr lang="en-GB" dirty="0" smtClean="0"/>
              <a:t>touch </a:t>
            </a:r>
            <a:r>
              <a:rPr lang="en-GB" dirty="0" err="1" smtClean="0"/>
              <a:t>ans</a:t>
            </a:r>
            <a:endParaRPr lang="en-GB" dirty="0" smtClean="0"/>
          </a:p>
          <a:p>
            <a:r>
              <a:rPr lang="en-GB" dirty="0" err="1" smtClean="0"/>
              <a:t>lorem</a:t>
            </a:r>
            <a:r>
              <a:rPr lang="en-GB" dirty="0" smtClean="0"/>
              <a:t> -p 3 &gt; </a:t>
            </a:r>
            <a:r>
              <a:rPr lang="en-GB" dirty="0" err="1" smtClean="0"/>
              <a:t>ques</a:t>
            </a:r>
            <a:endParaRPr lang="en-GB" dirty="0" smtClean="0"/>
          </a:p>
          <a:p>
            <a:r>
              <a:rPr lang="en-GB" dirty="0" err="1" smtClean="0"/>
              <a:t>lorem</a:t>
            </a:r>
            <a:r>
              <a:rPr lang="en-GB" dirty="0" smtClean="0"/>
              <a:t> -p 3 &gt; </a:t>
            </a:r>
            <a:r>
              <a:rPr lang="en-GB" dirty="0" err="1" smtClean="0"/>
              <a:t>ans</a:t>
            </a:r>
            <a:endParaRPr lang="en-GB" dirty="0" smtClean="0"/>
          </a:p>
          <a:p>
            <a:r>
              <a:rPr lang="en-GB" dirty="0" err="1" smtClean="0"/>
              <a:t>cd</a:t>
            </a:r>
            <a:r>
              <a:rPr lang="en-GB" dirty="0" smtClean="0"/>
              <a:t> ..</a:t>
            </a:r>
          </a:p>
          <a:p>
            <a:r>
              <a:rPr lang="en-GB" dirty="0" err="1" smtClean="0"/>
              <a:t>mkdir</a:t>
            </a:r>
            <a:r>
              <a:rPr lang="en-GB" dirty="0" smtClean="0"/>
              <a:t> 2</a:t>
            </a:r>
          </a:p>
          <a:p>
            <a:r>
              <a:rPr lang="en-GB" dirty="0" err="1" smtClean="0"/>
              <a:t>cd</a:t>
            </a:r>
            <a:r>
              <a:rPr lang="en-GB" dirty="0" smtClean="0"/>
              <a:t> 2</a:t>
            </a:r>
          </a:p>
          <a:p>
            <a:r>
              <a:rPr lang="en-GB" dirty="0" smtClean="0"/>
              <a:t>touch </a:t>
            </a:r>
            <a:r>
              <a:rPr lang="en-GB" dirty="0" err="1" smtClean="0"/>
              <a:t>ques</a:t>
            </a:r>
            <a:endParaRPr lang="en-GB" dirty="0" smtClean="0"/>
          </a:p>
          <a:p>
            <a:r>
              <a:rPr lang="en-GB" dirty="0" smtClean="0"/>
              <a:t>touch </a:t>
            </a:r>
            <a:r>
              <a:rPr lang="en-GB" dirty="0" err="1" smtClean="0"/>
              <a:t>ans</a:t>
            </a:r>
            <a:endParaRPr lang="en-GB" dirty="0" smtClean="0"/>
          </a:p>
          <a:p>
            <a:r>
              <a:rPr lang="en-GB" dirty="0" err="1" smtClean="0"/>
              <a:t>lorem</a:t>
            </a:r>
            <a:r>
              <a:rPr lang="en-GB" dirty="0" smtClean="0"/>
              <a:t> -p 3 &gt; </a:t>
            </a:r>
            <a:r>
              <a:rPr lang="en-GB" dirty="0" err="1" smtClean="0"/>
              <a:t>ques</a:t>
            </a:r>
            <a:endParaRPr lang="en-GB" dirty="0" smtClean="0"/>
          </a:p>
          <a:p>
            <a:r>
              <a:rPr lang="en-GB" dirty="0" err="1" smtClean="0"/>
              <a:t>lorem</a:t>
            </a:r>
            <a:r>
              <a:rPr lang="en-GB" dirty="0" smtClean="0"/>
              <a:t> -p 3 &gt; </a:t>
            </a:r>
            <a:r>
              <a:rPr lang="en-GB" dirty="0" err="1" smtClean="0"/>
              <a:t>ans</a:t>
            </a:r>
            <a:endParaRPr lang="en-GB" dirty="0" smtClean="0"/>
          </a:p>
          <a:p>
            <a:r>
              <a:rPr lang="en-GB" dirty="0" err="1" smtClean="0"/>
              <a:t>cd</a:t>
            </a:r>
            <a:r>
              <a:rPr lang="en-GB" dirty="0" smtClean="0"/>
              <a:t> ..</a:t>
            </a:r>
          </a:p>
          <a:p>
            <a:r>
              <a:rPr lang="en-GB" dirty="0" err="1" smtClean="0"/>
              <a:t>cd</a:t>
            </a:r>
            <a:r>
              <a:rPr lang="en-GB" dirty="0" smtClean="0"/>
              <a:t> ..</a:t>
            </a:r>
          </a:p>
          <a:p>
            <a:r>
              <a:rPr lang="en-GB" dirty="0" err="1" smtClean="0"/>
              <a:t>mkdir</a:t>
            </a:r>
            <a:r>
              <a:rPr lang="en-GB" dirty="0" smtClean="0"/>
              <a:t> cheating</a:t>
            </a:r>
          </a:p>
          <a:p>
            <a:r>
              <a:rPr lang="en-GB" dirty="0" err="1" smtClean="0"/>
              <a:t>cd</a:t>
            </a:r>
            <a:r>
              <a:rPr lang="en-GB" dirty="0" smtClean="0"/>
              <a:t> cheating</a:t>
            </a:r>
          </a:p>
          <a:p>
            <a:r>
              <a:rPr lang="en-GB" dirty="0" err="1" smtClean="0"/>
              <a:t>mkdir</a:t>
            </a:r>
            <a:r>
              <a:rPr lang="en-GB" dirty="0" smtClean="0"/>
              <a:t> 1</a:t>
            </a:r>
          </a:p>
          <a:p>
            <a:r>
              <a:rPr lang="en-GB" dirty="0" err="1" smtClean="0"/>
              <a:t>mkdir</a:t>
            </a:r>
            <a:r>
              <a:rPr lang="en-GB" dirty="0" smtClean="0"/>
              <a:t> 2</a:t>
            </a:r>
            <a:endParaRPr lang="en-GB" dirty="0"/>
          </a:p>
        </p:txBody>
      </p:sp>
      <p:sp>
        <p:nvSpPr>
          <p:cNvPr id="13" name="TextBox 12"/>
          <p:cNvSpPr txBox="1"/>
          <p:nvPr/>
        </p:nvSpPr>
        <p:spPr>
          <a:xfrm>
            <a:off x="6400800" y="990600"/>
            <a:ext cx="2133600" cy="480131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err="1" smtClean="0"/>
              <a:t>cd</a:t>
            </a:r>
            <a:r>
              <a:rPr lang="en-GB" dirty="0" smtClean="0"/>
              <a:t> 1</a:t>
            </a:r>
          </a:p>
          <a:p>
            <a:r>
              <a:rPr lang="en-GB" dirty="0" smtClean="0"/>
              <a:t>touch </a:t>
            </a:r>
            <a:r>
              <a:rPr lang="en-GB" dirty="0" err="1" smtClean="0"/>
              <a:t>jeff</a:t>
            </a:r>
            <a:endParaRPr lang="en-GB" dirty="0" smtClean="0"/>
          </a:p>
          <a:p>
            <a:r>
              <a:rPr lang="en-GB" dirty="0" smtClean="0"/>
              <a:t>touch </a:t>
            </a:r>
            <a:r>
              <a:rPr lang="en-GB" dirty="0" err="1" smtClean="0"/>
              <a:t>dan</a:t>
            </a:r>
            <a:endParaRPr lang="en-GB" dirty="0" smtClean="0"/>
          </a:p>
          <a:p>
            <a:r>
              <a:rPr lang="en-GB" dirty="0" err="1" smtClean="0"/>
              <a:t>lorem</a:t>
            </a:r>
            <a:r>
              <a:rPr lang="en-GB" dirty="0" smtClean="0"/>
              <a:t> -p 3 &gt; </a:t>
            </a:r>
            <a:r>
              <a:rPr lang="en-GB" dirty="0" err="1" smtClean="0"/>
              <a:t>jeff</a:t>
            </a:r>
            <a:endParaRPr lang="en-GB" dirty="0" smtClean="0"/>
          </a:p>
          <a:p>
            <a:r>
              <a:rPr lang="en-GB" dirty="0" err="1" smtClean="0"/>
              <a:t>lorem</a:t>
            </a:r>
            <a:r>
              <a:rPr lang="en-GB" dirty="0" smtClean="0"/>
              <a:t> -p 3 &gt; </a:t>
            </a:r>
            <a:r>
              <a:rPr lang="en-GB" dirty="0" err="1" smtClean="0"/>
              <a:t>dan</a:t>
            </a:r>
            <a:endParaRPr lang="en-GB" dirty="0" smtClean="0"/>
          </a:p>
          <a:p>
            <a:r>
              <a:rPr lang="en-GB" dirty="0" err="1" smtClean="0"/>
              <a:t>cd</a:t>
            </a:r>
            <a:r>
              <a:rPr lang="en-GB" dirty="0" smtClean="0"/>
              <a:t> ..</a:t>
            </a:r>
          </a:p>
          <a:p>
            <a:r>
              <a:rPr lang="en-GB" dirty="0" err="1" smtClean="0"/>
              <a:t>cd</a:t>
            </a:r>
            <a:r>
              <a:rPr lang="en-GB" dirty="0" smtClean="0"/>
              <a:t> 2</a:t>
            </a:r>
          </a:p>
          <a:p>
            <a:r>
              <a:rPr lang="en-GB" dirty="0" smtClean="0"/>
              <a:t>touch bob</a:t>
            </a:r>
          </a:p>
          <a:p>
            <a:r>
              <a:rPr lang="en-GB" dirty="0" err="1" smtClean="0"/>
              <a:t>lorem</a:t>
            </a:r>
            <a:r>
              <a:rPr lang="en-GB" dirty="0" smtClean="0"/>
              <a:t> -p 3 &gt; bob</a:t>
            </a:r>
          </a:p>
          <a:p>
            <a:r>
              <a:rPr lang="en-GB" dirty="0" err="1" smtClean="0"/>
              <a:t>cd</a:t>
            </a:r>
            <a:r>
              <a:rPr lang="en-GB" dirty="0" smtClean="0"/>
              <a:t> ..</a:t>
            </a:r>
          </a:p>
          <a:p>
            <a:r>
              <a:rPr lang="en-GB" dirty="0" err="1" smtClean="0"/>
              <a:t>cd</a:t>
            </a:r>
            <a:r>
              <a:rPr lang="en-GB" dirty="0" smtClean="0"/>
              <a:t> ..</a:t>
            </a:r>
          </a:p>
          <a:p>
            <a:r>
              <a:rPr lang="en-GB" dirty="0" err="1" smtClean="0"/>
              <a:t>cd</a:t>
            </a:r>
            <a:r>
              <a:rPr lang="en-GB" dirty="0" smtClean="0"/>
              <a:t> ..</a:t>
            </a:r>
          </a:p>
          <a:p>
            <a:r>
              <a:rPr lang="en-GB" dirty="0" err="1" smtClean="0"/>
              <a:t>mkdir</a:t>
            </a:r>
            <a:r>
              <a:rPr lang="en-GB" dirty="0" smtClean="0"/>
              <a:t> stuff</a:t>
            </a:r>
          </a:p>
          <a:p>
            <a:r>
              <a:rPr lang="en-GB" dirty="0" err="1" smtClean="0"/>
              <a:t>cd</a:t>
            </a:r>
            <a:r>
              <a:rPr lang="en-GB" dirty="0" smtClean="0"/>
              <a:t> stuff</a:t>
            </a:r>
          </a:p>
          <a:p>
            <a:r>
              <a:rPr lang="en-GB" dirty="0" smtClean="0"/>
              <a:t>touch </a:t>
            </a:r>
            <a:r>
              <a:rPr lang="en-GB" dirty="0" err="1" smtClean="0"/>
              <a:t>linuxjokes</a:t>
            </a:r>
            <a:endParaRPr lang="en-GB" dirty="0" smtClean="0"/>
          </a:p>
          <a:p>
            <a:r>
              <a:rPr lang="en-GB" dirty="0" err="1" smtClean="0"/>
              <a:t>lorem</a:t>
            </a:r>
            <a:r>
              <a:rPr lang="en-GB" dirty="0" smtClean="0"/>
              <a:t> -p 3 </a:t>
            </a:r>
            <a:r>
              <a:rPr lang="en-GB" dirty="0" err="1" smtClean="0"/>
              <a:t>linuxjokes</a:t>
            </a:r>
            <a:endParaRPr lang="en-GB" dirty="0" smtClean="0"/>
          </a:p>
          <a:p>
            <a:endParaRPr lang="en-GB" dirty="0"/>
          </a:p>
        </p:txBody>
      </p:sp>
      <p:sp>
        <p:nvSpPr>
          <p:cNvPr id="14" name="Rectangle 13"/>
          <p:cNvSpPr/>
          <p:nvPr/>
        </p:nvSpPr>
        <p:spPr>
          <a:xfrm>
            <a:off x="152400" y="2133600"/>
            <a:ext cx="9906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52400" y="4572000"/>
            <a:ext cx="1066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343400" y="1295400"/>
            <a:ext cx="1066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4343400" y="3276600"/>
            <a:ext cx="1066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477000" y="1295400"/>
            <a:ext cx="1066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6477000" y="2971800"/>
            <a:ext cx="1066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6477000" y="4876800"/>
            <a:ext cx="1600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21</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143000" y="2438400"/>
            <a:ext cx="5257800" cy="1200329"/>
          </a:xfrm>
          <a:prstGeom prst="rect">
            <a:avLst/>
          </a:prstGeom>
          <a:noFill/>
        </p:spPr>
        <p:txBody>
          <a:bodyPr wrap="square" rtlCol="0">
            <a:spAutoFit/>
          </a:bodyPr>
          <a:lstStyle/>
          <a:p>
            <a:r>
              <a:rPr lang="en-GB" sz="7200" dirty="0" smtClean="0"/>
              <a:t>51 lines</a:t>
            </a:r>
            <a:endParaRPr lang="en-GB" sz="7200" dirty="0"/>
          </a:p>
        </p:txBody>
      </p:sp>
      <p:pic>
        <p:nvPicPr>
          <p:cNvPr id="11" name="Picture 10" descr="Screen-Shot-2012-04-19-at-10.39.13-PM.png"/>
          <p:cNvPicPr>
            <a:picLocks noChangeAspect="1"/>
          </p:cNvPicPr>
          <p:nvPr/>
        </p:nvPicPr>
        <p:blipFill>
          <a:blip r:embed="rId3"/>
          <a:stretch>
            <a:fillRect/>
          </a:stretch>
        </p:blipFill>
        <p:spPr>
          <a:xfrm>
            <a:off x="5029200" y="1066800"/>
            <a:ext cx="3858374" cy="5105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22</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2" name="Picture 9" descr="marine_engineer"/>
          <p:cNvPicPr>
            <a:picLocks noChangeAspect="1" noChangeArrowheads="1"/>
          </p:cNvPicPr>
          <p:nvPr/>
        </p:nvPicPr>
        <p:blipFill>
          <a:blip r:embed="rId3" cstate="print"/>
          <a:srcRect/>
          <a:stretch>
            <a:fillRect/>
          </a:stretch>
        </p:blipFill>
        <p:spPr bwMode="auto">
          <a:xfrm>
            <a:off x="6629400" y="3352800"/>
            <a:ext cx="2392363" cy="2853808"/>
          </a:xfrm>
          <a:prstGeom prst="rect">
            <a:avLst/>
          </a:prstGeom>
          <a:ln>
            <a:noFill/>
          </a:ln>
          <a:effectLst>
            <a:softEdge rad="112500"/>
          </a:effectLst>
        </p:spPr>
      </p:pic>
      <p:sp>
        <p:nvSpPr>
          <p:cNvPr id="13" name="Cloud Callout 12"/>
          <p:cNvSpPr/>
          <p:nvPr/>
        </p:nvSpPr>
        <p:spPr>
          <a:xfrm rot="20837600" flipH="1">
            <a:off x="4744873" y="1444994"/>
            <a:ext cx="4360688" cy="2057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TextBox 13"/>
          <p:cNvSpPr txBox="1"/>
          <p:nvPr/>
        </p:nvSpPr>
        <p:spPr>
          <a:xfrm>
            <a:off x="5257800" y="1752600"/>
            <a:ext cx="4267200" cy="923330"/>
          </a:xfrm>
          <a:prstGeom prst="rect">
            <a:avLst/>
          </a:prstGeom>
          <a:noFill/>
        </p:spPr>
        <p:txBody>
          <a:bodyPr wrap="square" rtlCol="0">
            <a:spAutoFit/>
          </a:bodyPr>
          <a:lstStyle/>
          <a:p>
            <a:r>
              <a:rPr lang="en-GB" dirty="0" smtClean="0"/>
              <a:t>I don’t need to </a:t>
            </a:r>
            <a:r>
              <a:rPr lang="en-GB" b="1" i="1" dirty="0" smtClean="0"/>
              <a:t>go</a:t>
            </a:r>
            <a:r>
              <a:rPr lang="en-GB" dirty="0" smtClean="0"/>
              <a:t> in each</a:t>
            </a:r>
          </a:p>
          <a:p>
            <a:r>
              <a:rPr lang="en-GB" dirty="0" smtClean="0"/>
              <a:t>folder. I can just create files and</a:t>
            </a:r>
          </a:p>
          <a:p>
            <a:r>
              <a:rPr lang="en-GB" dirty="0" smtClean="0"/>
              <a:t>      folders while staying where I am.</a:t>
            </a:r>
          </a:p>
        </p:txBody>
      </p:sp>
      <p:sp>
        <p:nvSpPr>
          <p:cNvPr id="15" name="TextBox 14"/>
          <p:cNvSpPr txBox="1"/>
          <p:nvPr/>
        </p:nvSpPr>
        <p:spPr>
          <a:xfrm>
            <a:off x="5638800" y="2876490"/>
            <a:ext cx="2209800" cy="400110"/>
          </a:xfrm>
          <a:prstGeom prst="rect">
            <a:avLst/>
          </a:prstGeom>
          <a:noFill/>
        </p:spPr>
        <p:txBody>
          <a:bodyPr wrap="square" rtlCol="0">
            <a:spAutoFit/>
          </a:bodyPr>
          <a:lstStyle/>
          <a:p>
            <a:r>
              <a:rPr lang="en-GB" sz="2000" b="1" dirty="0" smtClean="0"/>
              <a:t>Absolute-</a:t>
            </a:r>
            <a:r>
              <a:rPr lang="en-GB" sz="2000" b="1" dirty="0" err="1" smtClean="0"/>
              <a:t>ish</a:t>
            </a:r>
            <a:r>
              <a:rPr lang="en-GB" sz="2000" b="1" dirty="0" smtClean="0"/>
              <a:t> path</a:t>
            </a:r>
            <a:endParaRPr lang="en-GB" sz="20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23</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0" y="457200"/>
            <a:ext cx="8915400" cy="5909310"/>
          </a:xfrm>
          <a:prstGeom prst="rect">
            <a:avLst/>
          </a:prstGeom>
          <a:noFill/>
        </p:spPr>
        <p:txBody>
          <a:bodyPr wrap="square" rtlCol="0">
            <a:spAutoFit/>
          </a:bodyPr>
          <a:lstStyle/>
          <a:p>
            <a:r>
              <a:rPr lang="en-GB" dirty="0" smtClean="0"/>
              <a:t>#!/bin/bash</a:t>
            </a:r>
          </a:p>
          <a:p>
            <a:endParaRPr lang="en-GB" dirty="0" smtClean="0"/>
          </a:p>
          <a:p>
            <a:r>
              <a:rPr lang="en-GB" dirty="0" smtClean="0">
                <a:solidFill>
                  <a:schemeClr val="bg1">
                    <a:lumMod val="50000"/>
                  </a:schemeClr>
                </a:solidFill>
              </a:rPr>
              <a:t>#create CSCI330 directory</a:t>
            </a:r>
          </a:p>
          <a:p>
            <a:r>
              <a:rPr lang="en-GB" dirty="0" err="1" smtClean="0"/>
              <a:t>mkdir</a:t>
            </a:r>
            <a:r>
              <a:rPr lang="en-GB" dirty="0" smtClean="0"/>
              <a:t> ./CSCI330</a:t>
            </a:r>
          </a:p>
          <a:p>
            <a:r>
              <a:rPr lang="en-GB" dirty="0" smtClean="0">
                <a:solidFill>
                  <a:schemeClr val="bg1">
                    <a:lumMod val="50000"/>
                  </a:schemeClr>
                </a:solidFill>
              </a:rPr>
              <a:t>#create lectures directory and content</a:t>
            </a:r>
          </a:p>
          <a:p>
            <a:r>
              <a:rPr lang="en-GB" dirty="0" err="1" smtClean="0"/>
              <a:t>mkdir</a:t>
            </a:r>
            <a:r>
              <a:rPr lang="en-GB" dirty="0" smtClean="0"/>
              <a:t> ./CSCI330/lectures</a:t>
            </a:r>
          </a:p>
          <a:p>
            <a:r>
              <a:rPr lang="en-GB" dirty="0" err="1" smtClean="0"/>
              <a:t>mkdir</a:t>
            </a:r>
            <a:r>
              <a:rPr lang="en-GB" dirty="0" smtClean="0"/>
              <a:t> -p  ./CSCI330/lectures/1 </a:t>
            </a:r>
          </a:p>
          <a:p>
            <a:r>
              <a:rPr lang="en-GB" dirty="0" err="1" smtClean="0"/>
              <a:t>mkdir</a:t>
            </a:r>
            <a:r>
              <a:rPr lang="en-GB" dirty="0" smtClean="0"/>
              <a:t> -p ./CSCI330/lectures/2</a:t>
            </a:r>
          </a:p>
          <a:p>
            <a:r>
              <a:rPr lang="en-GB" dirty="0" err="1" smtClean="0"/>
              <a:t>lorem</a:t>
            </a:r>
            <a:r>
              <a:rPr lang="en-GB" dirty="0" smtClean="0"/>
              <a:t> -p 3 &gt; ./CSCI330/lectures/1/1-a</a:t>
            </a:r>
          </a:p>
          <a:p>
            <a:r>
              <a:rPr lang="en-GB" dirty="0" err="1" smtClean="0"/>
              <a:t>lorem</a:t>
            </a:r>
            <a:r>
              <a:rPr lang="en-GB" dirty="0" smtClean="0"/>
              <a:t> -p 3 &gt; ./CSCI330/lectures/1/1-b</a:t>
            </a:r>
          </a:p>
          <a:p>
            <a:r>
              <a:rPr lang="en-GB" dirty="0" err="1" smtClean="0"/>
              <a:t>lorem</a:t>
            </a:r>
            <a:r>
              <a:rPr lang="en-GB" dirty="0" smtClean="0"/>
              <a:t> -p 3 &gt; ./CSCI330/lectures/1/1-c</a:t>
            </a:r>
          </a:p>
          <a:p>
            <a:r>
              <a:rPr lang="en-GB" dirty="0" err="1" smtClean="0"/>
              <a:t>lorem</a:t>
            </a:r>
            <a:r>
              <a:rPr lang="en-GB" dirty="0" smtClean="0"/>
              <a:t> -p 3 &gt; ./CSCI330/lectures/2/2-a</a:t>
            </a:r>
          </a:p>
          <a:p>
            <a:r>
              <a:rPr lang="en-GB" dirty="0" smtClean="0">
                <a:solidFill>
                  <a:schemeClr val="bg1">
                    <a:lumMod val="50000"/>
                  </a:schemeClr>
                </a:solidFill>
              </a:rPr>
              <a:t>#creates the assign directory and all of its sub-content</a:t>
            </a:r>
          </a:p>
          <a:p>
            <a:r>
              <a:rPr lang="en-GB" dirty="0" err="1" smtClean="0"/>
              <a:t>mkdir</a:t>
            </a:r>
            <a:r>
              <a:rPr lang="en-GB" dirty="0" smtClean="0"/>
              <a:t> ./CSCI330/assign</a:t>
            </a:r>
          </a:p>
          <a:p>
            <a:r>
              <a:rPr lang="en-GB" dirty="0" err="1" smtClean="0"/>
              <a:t>mkdir</a:t>
            </a:r>
            <a:r>
              <a:rPr lang="en-GB" dirty="0" smtClean="0"/>
              <a:t> -p ./CSCI330/assign/mine ./CSCI330/assign/cheating</a:t>
            </a:r>
          </a:p>
          <a:p>
            <a:r>
              <a:rPr lang="en-GB" dirty="0" err="1" smtClean="0"/>
              <a:t>mkdir</a:t>
            </a:r>
            <a:r>
              <a:rPr lang="en-GB" dirty="0" smtClean="0"/>
              <a:t> -p ./CSCI330/assign/mine/1 ./CSCI330/assign/mine/2 </a:t>
            </a:r>
          </a:p>
          <a:p>
            <a:r>
              <a:rPr lang="en-GB" dirty="0" err="1" smtClean="0"/>
              <a:t>mkdir</a:t>
            </a:r>
            <a:r>
              <a:rPr lang="en-GB" dirty="0" smtClean="0"/>
              <a:t> -p ./CSCI330/assign/cheating/1 ./CSCI330/assign/cheating/2</a:t>
            </a:r>
          </a:p>
          <a:p>
            <a:r>
              <a:rPr lang="en-GB" dirty="0" err="1" smtClean="0"/>
              <a:t>lorem</a:t>
            </a:r>
            <a:r>
              <a:rPr lang="en-GB" dirty="0" smtClean="0"/>
              <a:t> -p 3 &gt; ./CSCI330/assign/mine/1/</a:t>
            </a:r>
            <a:r>
              <a:rPr lang="en-GB" dirty="0" err="1" smtClean="0"/>
              <a:t>ques</a:t>
            </a:r>
            <a:endParaRPr lang="en-GB" dirty="0" smtClean="0"/>
          </a:p>
          <a:p>
            <a:r>
              <a:rPr lang="en-GB" dirty="0" err="1" smtClean="0"/>
              <a:t>lorem</a:t>
            </a:r>
            <a:r>
              <a:rPr lang="en-GB" dirty="0" smtClean="0"/>
              <a:t> -p 3 &gt; ./CSCI330/assign/mine/1/</a:t>
            </a:r>
            <a:r>
              <a:rPr lang="en-GB" dirty="0" err="1" smtClean="0"/>
              <a:t>ans</a:t>
            </a:r>
            <a:endParaRPr lang="en-GB" dirty="0" smtClean="0"/>
          </a:p>
          <a:p>
            <a:r>
              <a:rPr lang="en-GB" dirty="0" err="1" smtClean="0"/>
              <a:t>lorem</a:t>
            </a:r>
            <a:r>
              <a:rPr lang="en-GB" dirty="0" smtClean="0"/>
              <a:t> -p 3 &gt; ./CSCI330/assign/mine/2/</a:t>
            </a:r>
            <a:r>
              <a:rPr lang="en-GB" dirty="0" err="1" smtClean="0"/>
              <a:t>ques</a:t>
            </a:r>
            <a:endParaRPr lang="en-GB" dirty="0" smtClean="0"/>
          </a:p>
          <a:p>
            <a:r>
              <a:rPr lang="en-GB" dirty="0" err="1" smtClean="0"/>
              <a:t>lorem</a:t>
            </a:r>
            <a:r>
              <a:rPr lang="en-GB" dirty="0" smtClean="0"/>
              <a:t> -p 3 &gt; ./CSCI330/assign/mine/2/</a:t>
            </a:r>
            <a:r>
              <a:rPr lang="en-GB" dirty="0" err="1" smtClean="0"/>
              <a:t>ans</a:t>
            </a:r>
            <a:endParaRPr lang="en-GB" dirty="0"/>
          </a:p>
        </p:txBody>
      </p:sp>
      <p:cxnSp>
        <p:nvCxnSpPr>
          <p:cNvPr id="11" name="Straight Connector 10"/>
          <p:cNvCxnSpPr/>
          <p:nvPr/>
        </p:nvCxnSpPr>
        <p:spPr>
          <a:xfrm rot="5400000">
            <a:off x="3391694" y="2095500"/>
            <a:ext cx="1904206" cy="794"/>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rot="16200000" flipH="1">
            <a:off x="4343400" y="3048001"/>
            <a:ext cx="2133600" cy="2133600"/>
          </a:xfrm>
          <a:prstGeom prst="line">
            <a:avLst/>
          </a:prstGeom>
        </p:spPr>
        <p:style>
          <a:lnRef idx="3">
            <a:schemeClr val="dk1"/>
          </a:lnRef>
          <a:fillRef idx="0">
            <a:schemeClr val="dk1"/>
          </a:fillRef>
          <a:effectRef idx="2">
            <a:schemeClr val="dk1"/>
          </a:effectRef>
          <a:fontRef idx="minor">
            <a:schemeClr val="tx1"/>
          </a:fontRef>
        </p:style>
      </p:cxnSp>
      <p:pic>
        <p:nvPicPr>
          <p:cNvPr id="13" name="Picture 9" descr="marine_engineer"/>
          <p:cNvPicPr>
            <a:picLocks noChangeAspect="1" noChangeArrowheads="1"/>
          </p:cNvPicPr>
          <p:nvPr/>
        </p:nvPicPr>
        <p:blipFill>
          <a:blip r:embed="rId3" cstate="print"/>
          <a:srcRect/>
          <a:stretch>
            <a:fillRect/>
          </a:stretch>
        </p:blipFill>
        <p:spPr bwMode="auto">
          <a:xfrm>
            <a:off x="6629400" y="3352800"/>
            <a:ext cx="2392363" cy="2853808"/>
          </a:xfrm>
          <a:prstGeom prst="rect">
            <a:avLst/>
          </a:prstGeom>
          <a:ln>
            <a:noFill/>
          </a:ln>
          <a:effectLst>
            <a:softEdge rad="112500"/>
          </a:effectLst>
        </p:spPr>
      </p:pic>
      <p:sp>
        <p:nvSpPr>
          <p:cNvPr id="14" name="TextBox 13"/>
          <p:cNvSpPr txBox="1"/>
          <p:nvPr/>
        </p:nvSpPr>
        <p:spPr>
          <a:xfrm>
            <a:off x="4038600" y="5181600"/>
            <a:ext cx="3657600" cy="1107996"/>
          </a:xfrm>
          <a:prstGeom prst="rect">
            <a:avLst/>
          </a:prstGeom>
          <a:noFill/>
        </p:spPr>
        <p:txBody>
          <a:bodyPr wrap="square" rtlCol="0">
            <a:spAutoFit/>
          </a:bodyPr>
          <a:lstStyle/>
          <a:p>
            <a:r>
              <a:rPr lang="en-GB" sz="6600" dirty="0" smtClean="0"/>
              <a:t>22 lines</a:t>
            </a:r>
            <a:endParaRPr lang="en-GB" sz="6600" dirty="0"/>
          </a:p>
        </p:txBody>
      </p:sp>
      <p:sp>
        <p:nvSpPr>
          <p:cNvPr id="15" name="TextBox 14"/>
          <p:cNvSpPr txBox="1"/>
          <p:nvPr/>
        </p:nvSpPr>
        <p:spPr>
          <a:xfrm>
            <a:off x="4495800" y="990600"/>
            <a:ext cx="4572000" cy="2286000"/>
          </a:xfrm>
          <a:prstGeom prst="rect">
            <a:avLst/>
          </a:prstGeom>
          <a:noFill/>
        </p:spPr>
        <p:txBody>
          <a:bodyPr wrap="square" rtlCol="0">
            <a:spAutoFit/>
          </a:bodyPr>
          <a:lstStyle/>
          <a:p>
            <a:endParaRPr lang="en-GB" dirty="0" smtClean="0"/>
          </a:p>
          <a:p>
            <a:r>
              <a:rPr lang="en-GB" dirty="0" err="1" smtClean="0"/>
              <a:t>lorem</a:t>
            </a:r>
            <a:r>
              <a:rPr lang="en-GB" dirty="0" smtClean="0"/>
              <a:t> -p 3 &gt; ./CSCI330/assign/cheating/1/</a:t>
            </a:r>
            <a:r>
              <a:rPr lang="en-GB" dirty="0" err="1" smtClean="0"/>
              <a:t>jeff</a:t>
            </a:r>
            <a:endParaRPr lang="en-GB" dirty="0" smtClean="0"/>
          </a:p>
          <a:p>
            <a:r>
              <a:rPr lang="en-GB" dirty="0" err="1" smtClean="0"/>
              <a:t>lorem</a:t>
            </a:r>
            <a:r>
              <a:rPr lang="en-GB" dirty="0" smtClean="0"/>
              <a:t> -p 3 &gt; ./CSCI330/assign/cheating/1/</a:t>
            </a:r>
            <a:r>
              <a:rPr lang="en-GB" dirty="0" err="1" smtClean="0"/>
              <a:t>dan</a:t>
            </a:r>
            <a:endParaRPr lang="en-GB" dirty="0" smtClean="0"/>
          </a:p>
          <a:p>
            <a:r>
              <a:rPr lang="en-GB" dirty="0" err="1" smtClean="0"/>
              <a:t>lorem</a:t>
            </a:r>
            <a:r>
              <a:rPr lang="en-GB" dirty="0" smtClean="0"/>
              <a:t> -p 3 &gt; ./CSCI330/assign/cheating/2/bob</a:t>
            </a:r>
          </a:p>
          <a:p>
            <a:endParaRPr lang="en-GB" dirty="0" smtClean="0"/>
          </a:p>
          <a:p>
            <a:r>
              <a:rPr lang="en-GB" dirty="0" smtClean="0">
                <a:solidFill>
                  <a:schemeClr val="bg1">
                    <a:lumMod val="50000"/>
                  </a:schemeClr>
                </a:solidFill>
              </a:rPr>
              <a:t>#creates stuff directory and content</a:t>
            </a:r>
          </a:p>
          <a:p>
            <a:r>
              <a:rPr lang="en-GB" dirty="0" err="1" smtClean="0"/>
              <a:t>mkdir</a:t>
            </a:r>
            <a:r>
              <a:rPr lang="en-GB" dirty="0" smtClean="0"/>
              <a:t> ./CSCI330/stuff</a:t>
            </a:r>
          </a:p>
          <a:p>
            <a:r>
              <a:rPr lang="en-GB" dirty="0" err="1" smtClean="0"/>
              <a:t>lorem</a:t>
            </a:r>
            <a:r>
              <a:rPr lang="en-GB" dirty="0" smtClean="0"/>
              <a:t> -p 3 &gt; ./CSCI330/stuff/</a:t>
            </a:r>
            <a:r>
              <a:rPr lang="en-GB" dirty="0" err="1" smtClean="0"/>
              <a:t>linuxjokes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24</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Sauron_RotK"/>
          <p:cNvPicPr>
            <a:picLocks noChangeAspect="1" noChangeArrowheads="1"/>
          </p:cNvPicPr>
          <p:nvPr/>
        </p:nvPicPr>
        <p:blipFill>
          <a:blip r:embed="rId3" cstate="print"/>
          <a:srcRect/>
          <a:stretch>
            <a:fillRect/>
          </a:stretch>
        </p:blipFill>
        <p:spPr bwMode="auto">
          <a:xfrm>
            <a:off x="5943600" y="1295400"/>
            <a:ext cx="3067050" cy="36718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Cloud Callout 10"/>
          <p:cNvSpPr/>
          <p:nvPr/>
        </p:nvSpPr>
        <p:spPr>
          <a:xfrm rot="20837600" flipH="1">
            <a:off x="2687473" y="1140193"/>
            <a:ext cx="4360688" cy="2057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TextBox 11"/>
          <p:cNvSpPr txBox="1"/>
          <p:nvPr/>
        </p:nvSpPr>
        <p:spPr>
          <a:xfrm>
            <a:off x="2667000" y="1390471"/>
            <a:ext cx="4267200" cy="1200329"/>
          </a:xfrm>
          <a:prstGeom prst="rect">
            <a:avLst/>
          </a:prstGeom>
          <a:noFill/>
        </p:spPr>
        <p:txBody>
          <a:bodyPr wrap="square" rtlCol="0">
            <a:spAutoFit/>
          </a:bodyPr>
          <a:lstStyle/>
          <a:p>
            <a:pPr algn="ctr"/>
            <a:r>
              <a:rPr lang="en-GB" sz="2400" dirty="0" smtClean="0"/>
              <a:t>I CAN BE MORE LAZY</a:t>
            </a:r>
          </a:p>
          <a:p>
            <a:pPr algn="ctr"/>
            <a:endParaRPr lang="en-GB" sz="2400" dirty="0" smtClean="0"/>
          </a:p>
          <a:p>
            <a:pPr algn="ctr"/>
            <a:r>
              <a:rPr lang="en-GB" sz="2400" dirty="0" smtClean="0"/>
              <a:t>I CAN DO IT IN 12 LINES!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25</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29" name="Rectangle 28"/>
          <p:cNvSpPr/>
          <p:nvPr/>
        </p:nvSpPr>
        <p:spPr>
          <a:xfrm>
            <a:off x="0" y="1676400"/>
            <a:ext cx="228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q3].gif"/>
          <p:cNvPicPr>
            <a:picLocks noChangeAspect="1"/>
          </p:cNvPicPr>
          <p:nvPr/>
        </p:nvPicPr>
        <p:blipFill>
          <a:blip r:embed="rId3"/>
          <a:stretch>
            <a:fillRect/>
          </a:stretch>
        </p:blipFill>
        <p:spPr>
          <a:xfrm>
            <a:off x="0" y="1524000"/>
            <a:ext cx="9144000" cy="1216555"/>
          </a:xfrm>
          <a:prstGeom prst="rect">
            <a:avLst/>
          </a:prstGeom>
        </p:spPr>
      </p:pic>
      <p:pic>
        <p:nvPicPr>
          <p:cNvPr id="26" name="Picture 25" descr="q1.gif"/>
          <p:cNvPicPr>
            <a:picLocks noChangeAspect="1"/>
          </p:cNvPicPr>
          <p:nvPr/>
        </p:nvPicPr>
        <p:blipFill>
          <a:blip r:embed="rId4"/>
          <a:srcRect l="57500"/>
          <a:stretch>
            <a:fillRect/>
          </a:stretch>
        </p:blipFill>
        <p:spPr>
          <a:xfrm>
            <a:off x="5257800" y="2557540"/>
            <a:ext cx="3886200" cy="3538460"/>
          </a:xfrm>
          <a:prstGeom prst="rect">
            <a:avLst/>
          </a:prstGeom>
        </p:spPr>
      </p:pic>
      <p:sp>
        <p:nvSpPr>
          <p:cNvPr id="13" name="Rectangle 12"/>
          <p:cNvSpPr/>
          <p:nvPr/>
        </p:nvSpPr>
        <p:spPr>
          <a:xfrm>
            <a:off x="0" y="1447800"/>
            <a:ext cx="228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0" y="2819400"/>
            <a:ext cx="914400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1600" dirty="0" smtClean="0"/>
              <a:t>#!/bin/bash</a:t>
            </a:r>
          </a:p>
          <a:p>
            <a:endParaRPr lang="en-GB" sz="1600" dirty="0" smtClean="0"/>
          </a:p>
          <a:p>
            <a:r>
              <a:rPr lang="en-GB" sz="1600" dirty="0" smtClean="0"/>
              <a:t>echo $'\</a:t>
            </a:r>
            <a:r>
              <a:rPr lang="en-GB" sz="1600" dirty="0" err="1" smtClean="0"/>
              <a:t>n'"Student</a:t>
            </a:r>
            <a:r>
              <a:rPr lang="en-GB" sz="1600" dirty="0" smtClean="0"/>
              <a:t> will be hanged, quartered and drawn for cheating." &gt;&gt; ./CSCI330/assign/cheating/1/</a:t>
            </a:r>
            <a:r>
              <a:rPr lang="en-GB" sz="1600" dirty="0" err="1" smtClean="0"/>
              <a:t>jeff</a:t>
            </a:r>
            <a:endParaRPr lang="en-GB" sz="1600" dirty="0" smtClean="0"/>
          </a:p>
          <a:p>
            <a:r>
              <a:rPr lang="en-GB" sz="1600" dirty="0" smtClean="0"/>
              <a:t>echo $'\</a:t>
            </a:r>
            <a:r>
              <a:rPr lang="en-GB" sz="1600" dirty="0" err="1" smtClean="0"/>
              <a:t>n'"Student</a:t>
            </a:r>
            <a:r>
              <a:rPr lang="en-GB" sz="1600" dirty="0" smtClean="0"/>
              <a:t> will be hanged, quartered and drawn for cheating." &gt;&gt; ./CSCI330/assign/cheating/1/</a:t>
            </a:r>
            <a:r>
              <a:rPr lang="en-GB" sz="1600" dirty="0" err="1" smtClean="0"/>
              <a:t>dan</a:t>
            </a:r>
            <a:endParaRPr lang="en-GB" sz="1600" dirty="0" smtClean="0"/>
          </a:p>
          <a:p>
            <a:r>
              <a:rPr lang="en-GB" sz="1600" dirty="0" smtClean="0"/>
              <a:t>echo $'\</a:t>
            </a:r>
            <a:r>
              <a:rPr lang="en-GB" sz="1600" dirty="0" err="1" smtClean="0"/>
              <a:t>n'"Student</a:t>
            </a:r>
            <a:r>
              <a:rPr lang="en-GB" sz="1600" dirty="0" smtClean="0"/>
              <a:t> will be hanged, quartered and drawn for cheating." &gt;&gt; ./CSCI330/assign/cheating/2/bob</a:t>
            </a:r>
            <a:endParaRPr lang="en-GB"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hat-If.jpg"/>
          <p:cNvPicPr>
            <a:picLocks noChangeAspect="1"/>
          </p:cNvPicPr>
          <p:nvPr/>
        </p:nvPicPr>
        <p:blipFill>
          <a:blip r:embed="rId2"/>
          <a:stretch>
            <a:fillRect/>
          </a:stretch>
        </p:blipFill>
        <p:spPr>
          <a:xfrm>
            <a:off x="0" y="1109386"/>
            <a:ext cx="9144000" cy="5139014"/>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26</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27</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533400" y="1143000"/>
            <a:ext cx="9144000" cy="523220"/>
          </a:xfrm>
          <a:prstGeom prst="rect">
            <a:avLst/>
          </a:prstGeom>
          <a:noFill/>
        </p:spPr>
        <p:txBody>
          <a:bodyPr wrap="square" rtlCol="0">
            <a:spAutoFit/>
          </a:bodyPr>
          <a:lstStyle/>
          <a:p>
            <a:r>
              <a:rPr lang="en-GB" sz="2800" i="1" dirty="0" smtClean="0"/>
              <a:t>Somewhat</a:t>
            </a:r>
            <a:r>
              <a:rPr lang="en-GB" sz="2800" dirty="0" smtClean="0"/>
              <a:t> compact style:</a:t>
            </a:r>
            <a:endParaRPr lang="en-GB" sz="2800" dirty="0"/>
          </a:p>
        </p:txBody>
      </p:sp>
      <p:sp>
        <p:nvSpPr>
          <p:cNvPr id="12" name="TextBox 11"/>
          <p:cNvSpPr txBox="1"/>
          <p:nvPr/>
        </p:nvSpPr>
        <p:spPr>
          <a:xfrm>
            <a:off x="2286000" y="1752600"/>
            <a:ext cx="5486400"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3200" dirty="0" smtClean="0"/>
              <a:t>if [ </a:t>
            </a:r>
            <a:r>
              <a:rPr lang="en-GB" sz="3200" i="1" dirty="0" smtClean="0">
                <a:solidFill>
                  <a:schemeClr val="bg1">
                    <a:lumMod val="50000"/>
                  </a:schemeClr>
                </a:solidFill>
              </a:rPr>
              <a:t>test</a:t>
            </a:r>
            <a:r>
              <a:rPr lang="en-GB" sz="3200" dirty="0" smtClean="0"/>
              <a:t> ] ; then </a:t>
            </a:r>
            <a:r>
              <a:rPr lang="en-GB" sz="3200" i="1" dirty="0" smtClean="0">
                <a:solidFill>
                  <a:schemeClr val="bg1">
                    <a:lumMod val="50000"/>
                  </a:schemeClr>
                </a:solidFill>
              </a:rPr>
              <a:t>consequence</a:t>
            </a:r>
            <a:r>
              <a:rPr lang="en-GB" sz="3200" dirty="0" smtClean="0"/>
              <a:t> ; </a:t>
            </a:r>
            <a:r>
              <a:rPr lang="en-GB" sz="3200" dirty="0" err="1" smtClean="0"/>
              <a:t>fi</a:t>
            </a:r>
            <a:endParaRPr lang="en-GB" sz="3200" dirty="0"/>
          </a:p>
        </p:txBody>
      </p:sp>
      <p:sp>
        <p:nvSpPr>
          <p:cNvPr id="13" name="TextBox 12"/>
          <p:cNvSpPr txBox="1"/>
          <p:nvPr/>
        </p:nvSpPr>
        <p:spPr>
          <a:xfrm>
            <a:off x="533400" y="2667000"/>
            <a:ext cx="9144000" cy="523220"/>
          </a:xfrm>
          <a:prstGeom prst="rect">
            <a:avLst/>
          </a:prstGeom>
          <a:noFill/>
        </p:spPr>
        <p:txBody>
          <a:bodyPr wrap="square" rtlCol="0">
            <a:spAutoFit/>
          </a:bodyPr>
          <a:lstStyle/>
          <a:p>
            <a:r>
              <a:rPr lang="en-GB" sz="2800" dirty="0" smtClean="0"/>
              <a:t>or with a bit of formatting...</a:t>
            </a:r>
            <a:endParaRPr lang="en-GB" sz="2800" dirty="0"/>
          </a:p>
        </p:txBody>
      </p:sp>
      <p:sp>
        <p:nvSpPr>
          <p:cNvPr id="14" name="TextBox 13"/>
          <p:cNvSpPr txBox="1"/>
          <p:nvPr/>
        </p:nvSpPr>
        <p:spPr>
          <a:xfrm>
            <a:off x="2286000" y="3276600"/>
            <a:ext cx="5486400" cy="206210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3200" dirty="0" smtClean="0"/>
              <a:t>if [ </a:t>
            </a:r>
            <a:r>
              <a:rPr lang="en-GB" sz="3200" i="1" dirty="0" smtClean="0">
                <a:solidFill>
                  <a:schemeClr val="bg1">
                    <a:lumMod val="50000"/>
                  </a:schemeClr>
                </a:solidFill>
              </a:rPr>
              <a:t>test</a:t>
            </a:r>
            <a:r>
              <a:rPr lang="en-GB" sz="3200" dirty="0" smtClean="0"/>
              <a:t> ]</a:t>
            </a:r>
          </a:p>
          <a:p>
            <a:r>
              <a:rPr lang="en-GB" sz="3200" dirty="0" smtClean="0"/>
              <a:t>   then</a:t>
            </a:r>
          </a:p>
          <a:p>
            <a:r>
              <a:rPr lang="en-GB" sz="3200" dirty="0" smtClean="0"/>
              <a:t>	</a:t>
            </a:r>
            <a:r>
              <a:rPr lang="en-GB" sz="3200" i="1" dirty="0" smtClean="0">
                <a:solidFill>
                  <a:schemeClr val="bg1">
                    <a:lumMod val="50000"/>
                  </a:schemeClr>
                </a:solidFill>
              </a:rPr>
              <a:t>consequence</a:t>
            </a:r>
          </a:p>
          <a:p>
            <a:r>
              <a:rPr lang="en-GB" sz="3200" dirty="0" err="1" smtClean="0"/>
              <a:t>fi</a:t>
            </a:r>
            <a:endParaRPr lang="en-GB" sz="3200" dirty="0"/>
          </a:p>
        </p:txBody>
      </p:sp>
      <p:sp>
        <p:nvSpPr>
          <p:cNvPr id="15" name="TextBox 14"/>
          <p:cNvSpPr txBox="1"/>
          <p:nvPr/>
        </p:nvSpPr>
        <p:spPr>
          <a:xfrm>
            <a:off x="533400" y="5420380"/>
            <a:ext cx="9144000" cy="523220"/>
          </a:xfrm>
          <a:prstGeom prst="rect">
            <a:avLst/>
          </a:prstGeom>
          <a:noFill/>
        </p:spPr>
        <p:txBody>
          <a:bodyPr wrap="square" rtlCol="0">
            <a:spAutoFit/>
          </a:bodyPr>
          <a:lstStyle/>
          <a:p>
            <a:r>
              <a:rPr lang="en-GB" sz="2800" dirty="0" smtClean="0"/>
              <a:t>They do exactly the same. Use whichever you want.</a:t>
            </a:r>
            <a:endParaRPr lang="en-GB" sz="2800" dirty="0"/>
          </a:p>
        </p:txBody>
      </p:sp>
      <p:sp>
        <p:nvSpPr>
          <p:cNvPr id="16" name="Oval 15"/>
          <p:cNvSpPr/>
          <p:nvPr/>
        </p:nvSpPr>
        <p:spPr>
          <a:xfrm>
            <a:off x="2790000" y="1836000"/>
            <a:ext cx="838200"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2790000" y="3352800"/>
            <a:ext cx="838200"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rot="10800000">
            <a:off x="3810000" y="3581400"/>
            <a:ext cx="533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4343400" y="3364468"/>
            <a:ext cx="2971800" cy="369332"/>
          </a:xfrm>
          <a:prstGeom prst="rect">
            <a:avLst/>
          </a:prstGeom>
          <a:noFill/>
        </p:spPr>
        <p:txBody>
          <a:bodyPr wrap="square" rtlCol="0">
            <a:spAutoFit/>
          </a:bodyPr>
          <a:lstStyle/>
          <a:p>
            <a:r>
              <a:rPr lang="en-GB" dirty="0" smtClean="0"/>
              <a:t>Something that’s true or false</a:t>
            </a:r>
            <a:endParaRPr lang="en-GB" dirty="0"/>
          </a:p>
        </p:txBody>
      </p:sp>
      <p:cxnSp>
        <p:nvCxnSpPr>
          <p:cNvPr id="21" name="Straight Arrow Connector 20"/>
          <p:cNvCxnSpPr/>
          <p:nvPr/>
        </p:nvCxnSpPr>
        <p:spPr>
          <a:xfrm rot="10800000">
            <a:off x="5562600" y="4572000"/>
            <a:ext cx="533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6096000" y="4355068"/>
            <a:ext cx="1066800" cy="369332"/>
          </a:xfrm>
          <a:prstGeom prst="rect">
            <a:avLst/>
          </a:prstGeom>
          <a:noFill/>
        </p:spPr>
        <p:txBody>
          <a:bodyPr wrap="square" rtlCol="0">
            <a:spAutoFit/>
          </a:bodyPr>
          <a:lstStyle/>
          <a:p>
            <a:r>
              <a:rPr lang="en-GB" dirty="0" smtClean="0"/>
              <a:t>Anything</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0" presetClass="entr" presetSubtype="0" decel="10000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strVal val="#ppt_w+.3"/>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animEffect transition="in" filter="fade">
                                      <p:cBhvr>
                                        <p:cTn id="19" dur="500"/>
                                        <p:tgtEl>
                                          <p:spTgt spid="17"/>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strVal val="#ppt_w+.3"/>
                                          </p:val>
                                        </p:tav>
                                        <p:tav tm="100000">
                                          <p:val>
                                            <p:strVal val="#ppt_w"/>
                                          </p:val>
                                        </p:tav>
                                      </p:tavLst>
                                    </p:anim>
                                    <p:anim calcmode="lin" valueType="num">
                                      <p:cBhvr>
                                        <p:cTn id="23" dur="500" fill="hold"/>
                                        <p:tgtEl>
                                          <p:spTgt spid="16"/>
                                        </p:tgtEl>
                                        <p:attrNameLst>
                                          <p:attrName>ppt_h</p:attrName>
                                        </p:attrNameLst>
                                      </p:cBhvr>
                                      <p:tavLst>
                                        <p:tav tm="0">
                                          <p:val>
                                            <p:strVal val="#ppt_h"/>
                                          </p:val>
                                        </p:tav>
                                        <p:tav tm="100000">
                                          <p:val>
                                            <p:strVal val="#ppt_h"/>
                                          </p:val>
                                        </p:tav>
                                      </p:tavLst>
                                    </p:anim>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2"/>
          <p:cNvGraphicFramePr>
            <a:graphicFrameLocks noGrp="1"/>
          </p:cNvGraphicFramePr>
          <p:nvPr/>
        </p:nvGraphicFramePr>
        <p:xfrm>
          <a:off x="990600" y="1502727"/>
          <a:ext cx="7467600" cy="4821873"/>
        </p:xfrm>
        <a:graphic>
          <a:graphicData uri="http://schemas.openxmlformats.org/drawingml/2006/table">
            <a:tbl>
              <a:tblPr/>
              <a:tblGrid>
                <a:gridCol w="4121150"/>
                <a:gridCol w="1630363"/>
                <a:gridCol w="1716087"/>
              </a:tblGrid>
              <a:tr h="360363">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800" b="0" i="0" u="none" strike="noStrike" cap="none" normalizeH="0" baseline="0" dirty="0" smtClean="0">
                          <a:ln>
                            <a:noFill/>
                          </a:ln>
                          <a:solidFill>
                            <a:srgbClr val="000000"/>
                          </a:solidFill>
                          <a:effectLst/>
                          <a:latin typeface="Arial Rounded MT Bold" pitchFamily="32" charset="0"/>
                          <a:cs typeface="Arial Unicode MS" charset="0"/>
                        </a:rPr>
                        <a:t>Meaning</a:t>
                      </a: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800" b="0" i="0" u="none" strike="noStrike" cap="none" normalizeH="0" baseline="0" smtClean="0">
                          <a:ln>
                            <a:noFill/>
                          </a:ln>
                          <a:solidFill>
                            <a:srgbClr val="000000"/>
                          </a:solidFill>
                          <a:effectLst/>
                          <a:latin typeface="Arial Rounded MT Bold" pitchFamily="32" charset="0"/>
                          <a:cs typeface="Arial Unicode MS" charset="0"/>
                        </a:rPr>
                        <a:t>Numeric</a:t>
                      </a: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800" b="0" i="0" u="none" strike="noStrike" cap="none" normalizeH="0" baseline="0" smtClean="0">
                          <a:ln>
                            <a:noFill/>
                          </a:ln>
                          <a:solidFill>
                            <a:srgbClr val="000000"/>
                          </a:solidFill>
                          <a:effectLst/>
                          <a:latin typeface="Arial Rounded MT Bold" pitchFamily="32" charset="0"/>
                          <a:cs typeface="Arial Unicode MS" charset="0"/>
                        </a:rPr>
                        <a:t>String</a:t>
                      </a:r>
                    </a:p>
                  </a:txBody>
                  <a:tcPr marL="102960" marR="102960" marT="61722" horzOverflow="overflow">
                    <a:lnL>
                      <a:noFill/>
                    </a:lnL>
                    <a:lnR>
                      <a:noFill/>
                    </a:lnR>
                    <a:lnT>
                      <a:noFill/>
                    </a:lnT>
                    <a:lnB>
                      <a:noFill/>
                    </a:lnB>
                    <a:lnTlToBr>
                      <a:noFill/>
                    </a:lnTlToBr>
                    <a:lnBlToTr>
                      <a:noFill/>
                    </a:lnBlToTr>
                    <a:solidFill>
                      <a:srgbClr val="009999"/>
                    </a:solidFill>
                  </a:tcPr>
                </a:tc>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Greater than</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-gt</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smtClean="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r>
              <a:tr h="446088">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dirty="0" smtClean="0">
                          <a:ln>
                            <a:noFill/>
                          </a:ln>
                          <a:solidFill>
                            <a:srgbClr val="000000"/>
                          </a:solidFill>
                          <a:effectLst/>
                          <a:latin typeface="Arial Rounded MT Bold" pitchFamily="32" charset="0"/>
                          <a:cs typeface="Arial Unicode MS" charset="0"/>
                        </a:rPr>
                        <a:t>Greater than or equal</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-ge</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smtClean="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Less than</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-lt</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smtClean="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Less than or equal</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-le</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smtClean="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Equal</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-eq</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a:t>
                      </a:r>
                    </a:p>
                  </a:txBody>
                  <a:tcPr marL="102960" marR="102960" marT="59944" horzOverflow="overflow">
                    <a:lnL>
                      <a:noFill/>
                    </a:lnL>
                    <a:lnR>
                      <a:noFill/>
                    </a:lnR>
                    <a:lnT>
                      <a:noFill/>
                    </a:lnT>
                    <a:lnB>
                      <a:noFill/>
                    </a:lnB>
                    <a:lnTlToBr>
                      <a:noFill/>
                    </a:lnTlToBr>
                    <a:lnBlToTr>
                      <a:noFill/>
                    </a:lnBlToTr>
                    <a:noFill/>
                  </a:tcPr>
                </a:tc>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Not equal</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-ne</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a:t>
                      </a:r>
                    </a:p>
                  </a:txBody>
                  <a:tcPr marL="102960" marR="102960" marT="59944" horzOverflow="overflow">
                    <a:lnL>
                      <a:noFill/>
                    </a:lnL>
                    <a:lnR>
                      <a:noFill/>
                    </a:lnR>
                    <a:lnT>
                      <a:noFill/>
                    </a:lnT>
                    <a:lnB>
                      <a:noFill/>
                    </a:lnB>
                    <a:lnTlToBr>
                      <a:noFill/>
                    </a:lnTlToBr>
                    <a:lnBlToTr>
                      <a:noFill/>
                    </a:lnBlToTr>
                    <a:noFill/>
                  </a:tcPr>
                </a:tc>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String length is zero</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smtClean="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-z str</a:t>
                      </a:r>
                    </a:p>
                  </a:txBody>
                  <a:tcPr marL="102960" marR="102960" marT="59944" horzOverflow="overflow">
                    <a:lnL>
                      <a:noFill/>
                    </a:lnL>
                    <a:lnR>
                      <a:noFill/>
                    </a:lnR>
                    <a:lnT>
                      <a:noFill/>
                    </a:lnT>
                    <a:lnB>
                      <a:noFill/>
                    </a:lnB>
                    <a:lnTlToBr>
                      <a:noFill/>
                    </a:lnTlToBr>
                    <a:lnBlToTr>
                      <a:noFill/>
                    </a:lnBlToTr>
                    <a:noFill/>
                  </a:tcPr>
                </a:tc>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String length is non-zero</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smtClean="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-n str</a:t>
                      </a:r>
                    </a:p>
                  </a:txBody>
                  <a:tcPr marL="102960" marR="102960" marT="59944" horzOverflow="overflow">
                    <a:lnL>
                      <a:noFill/>
                    </a:lnL>
                    <a:lnR>
                      <a:noFill/>
                    </a:lnR>
                    <a:lnT>
                      <a:noFill/>
                    </a:lnT>
                    <a:lnB>
                      <a:noFill/>
                    </a:lnB>
                    <a:lnTlToBr>
                      <a:noFill/>
                    </a:lnTlToBr>
                    <a:lnBlToTr>
                      <a:noFill/>
                    </a:lnBlToTr>
                    <a:noFill/>
                  </a:tcPr>
                </a:tc>
              </a:tr>
              <a:tr h="447675">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file1 is newer than file2</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smtClean="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file1 -nt file2</a:t>
                      </a:r>
                    </a:p>
                  </a:txBody>
                  <a:tcPr marL="102960" marR="102960" marT="59944" horzOverflow="overflow">
                    <a:lnL>
                      <a:noFill/>
                    </a:lnL>
                    <a:lnR>
                      <a:noFill/>
                    </a:lnR>
                    <a:lnT>
                      <a:noFill/>
                    </a:lnT>
                    <a:lnB>
                      <a:noFill/>
                    </a:lnB>
                    <a:lnTlToBr>
                      <a:noFill/>
                    </a:lnTlToBr>
                    <a:lnBlToTr>
                      <a:noFill/>
                    </a:lnBlToTr>
                    <a:noFill/>
                  </a:tcPr>
                </a:tc>
              </a:tr>
              <a:tr h="431800">
                <a:tc>
                  <a:txBody>
                    <a:bodyPr/>
                    <a:lstStyle/>
                    <a:p>
                      <a:pPr marL="0" marR="0" lvl="0" indent="0" algn="l"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smtClean="0">
                          <a:ln>
                            <a:noFill/>
                          </a:ln>
                          <a:solidFill>
                            <a:srgbClr val="000000"/>
                          </a:solidFill>
                          <a:effectLst/>
                          <a:latin typeface="Arial Rounded MT Bold" pitchFamily="32" charset="0"/>
                          <a:cs typeface="Arial Unicode MS" charset="0"/>
                        </a:rPr>
                        <a:t>file1 is older than file2</a:t>
                      </a:r>
                    </a:p>
                  </a:txBody>
                  <a:tcPr marL="102960" marR="102960" marT="59944" horzOverflow="overflow">
                    <a:lnL>
                      <a:noFill/>
                    </a:lnL>
                    <a:lnR>
                      <a:noFill/>
                    </a:lnR>
                    <a:lnT>
                      <a:noFill/>
                    </a:lnT>
                    <a:lnB>
                      <a:noFill/>
                    </a:lnB>
                    <a:lnTlToBr>
                      <a:noFill/>
                    </a:lnTlToBr>
                    <a:lnBlToTr>
                      <a:noFill/>
                    </a:lnBlToTr>
                    <a:no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endParaRPr kumimoji="0" lang="en-US" sz="1800" b="0" i="0" u="none" strike="noStrike" cap="none" normalizeH="0" baseline="0" smtClean="0">
                        <a:ln>
                          <a:noFill/>
                        </a:ln>
                        <a:solidFill>
                          <a:srgbClr val="000000"/>
                        </a:solidFill>
                        <a:effectLst/>
                        <a:latin typeface="Times New Roman" pitchFamily="16" charset="0"/>
                        <a:cs typeface="Arial Unicode MS" charset="0"/>
                      </a:endParaRPr>
                    </a:p>
                  </a:txBody>
                  <a:tcPr marL="102960" marR="102960" marT="61722" horzOverflow="overflow">
                    <a:lnL>
                      <a:noFill/>
                    </a:lnL>
                    <a:lnR>
                      <a:noFill/>
                    </a:lnR>
                    <a:lnT>
                      <a:noFill/>
                    </a:lnT>
                    <a:lnB>
                      <a:noFill/>
                    </a:lnB>
                    <a:lnTlToBr>
                      <a:noFill/>
                    </a:lnTlToBr>
                    <a:lnBlToTr>
                      <a:noFill/>
                    </a:lnBlToTr>
                    <a:solidFill>
                      <a:srgbClr val="009999"/>
                    </a:solidFill>
                  </a:tcPr>
                </a:tc>
                <a:tc>
                  <a:txBody>
                    <a:bodyPr/>
                    <a:lstStyle/>
                    <a:p>
                      <a:pPr marL="0" marR="0" lvl="0" indent="0" algn="ctr" defTabSz="457200" rtl="0" eaLnBrk="1" fontAlgn="base" latinLnBrk="0" hangingPunct="1">
                        <a:lnSpc>
                          <a:spcPct val="93000"/>
                        </a:lnSpc>
                        <a:spcBef>
                          <a:spcPts val="488"/>
                        </a:spcBef>
                        <a:spcAft>
                          <a:spcPct val="0"/>
                        </a:spcAft>
                        <a:buClr>
                          <a:srgbClr val="000000"/>
                        </a:buClr>
                        <a:buSzPct val="100000"/>
                        <a:buFont typeface="Times New Roman" pitchFamily="16"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pPr>
                      <a:r>
                        <a:rPr kumimoji="0" lang="en-US" sz="1600" b="0" i="0" u="none" strike="noStrike" cap="none" normalizeH="0" baseline="0" dirty="0" smtClean="0">
                          <a:ln>
                            <a:noFill/>
                          </a:ln>
                          <a:solidFill>
                            <a:srgbClr val="000000"/>
                          </a:solidFill>
                          <a:effectLst/>
                          <a:latin typeface="Arial Rounded MT Bold" pitchFamily="32" charset="0"/>
                          <a:cs typeface="Arial Unicode MS" charset="0"/>
                        </a:rPr>
                        <a:t>file1 -</a:t>
                      </a:r>
                      <a:r>
                        <a:rPr kumimoji="0" lang="en-US" sz="1600" b="0" i="0" u="none" strike="noStrike" cap="none" normalizeH="0" baseline="0" dirty="0" err="1" smtClean="0">
                          <a:ln>
                            <a:noFill/>
                          </a:ln>
                          <a:solidFill>
                            <a:srgbClr val="000000"/>
                          </a:solidFill>
                          <a:effectLst/>
                          <a:latin typeface="Arial Rounded MT Bold" pitchFamily="32" charset="0"/>
                          <a:cs typeface="Arial Unicode MS" charset="0"/>
                        </a:rPr>
                        <a:t>ot</a:t>
                      </a:r>
                      <a:r>
                        <a:rPr kumimoji="0" lang="en-US" sz="1600" b="0" i="0" u="none" strike="noStrike" cap="none" normalizeH="0" baseline="0" dirty="0" smtClean="0">
                          <a:ln>
                            <a:noFill/>
                          </a:ln>
                          <a:solidFill>
                            <a:srgbClr val="000000"/>
                          </a:solidFill>
                          <a:effectLst/>
                          <a:latin typeface="Arial Rounded MT Bold" pitchFamily="32" charset="0"/>
                          <a:cs typeface="Arial Unicode MS" charset="0"/>
                        </a:rPr>
                        <a:t> file2</a:t>
                      </a:r>
                    </a:p>
                  </a:txBody>
                  <a:tcPr marL="102960" marR="102960" marT="59944" horzOverflow="overflow">
                    <a:lnL>
                      <a:noFill/>
                    </a:lnL>
                    <a:lnR>
                      <a:noFill/>
                    </a:lnR>
                    <a:lnT>
                      <a:noFill/>
                    </a:lnT>
                    <a:lnB>
                      <a:noFill/>
                    </a:lnB>
                    <a:lnTlToBr>
                      <a:noFill/>
                    </a:lnTlToBr>
                    <a:lnBlToTr>
                      <a:noFill/>
                    </a:lnBlToTr>
                    <a:noFill/>
                  </a:tcPr>
                </a:tc>
              </a:tr>
            </a:tbl>
          </a:graphicData>
        </a:graphic>
      </p:graphicFrame>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28</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990600"/>
            <a:ext cx="9144000" cy="523220"/>
          </a:xfrm>
          <a:prstGeom prst="rect">
            <a:avLst/>
          </a:prstGeom>
          <a:noFill/>
        </p:spPr>
        <p:txBody>
          <a:bodyPr wrap="square" rtlCol="0">
            <a:spAutoFit/>
          </a:bodyPr>
          <a:lstStyle/>
          <a:p>
            <a:pPr algn="ctr"/>
            <a:r>
              <a:rPr lang="en-GB" sz="2800" dirty="0" smtClean="0"/>
              <a:t>Tests for numbers or strings</a:t>
            </a:r>
            <a:endParaRPr lang="en-GB"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29</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new2.gif"/>
          <p:cNvPicPr>
            <a:picLocks noChangeAspect="1"/>
          </p:cNvPicPr>
          <p:nvPr/>
        </p:nvPicPr>
        <p:blipFill>
          <a:blip r:embed="rId3"/>
          <a:stretch>
            <a:fillRect/>
          </a:stretch>
        </p:blipFill>
        <p:spPr>
          <a:xfrm>
            <a:off x="1531620" y="1844040"/>
            <a:ext cx="6080760" cy="3870960"/>
          </a:xfrm>
          <a:prstGeom prst="rect">
            <a:avLst/>
          </a:prstGeom>
        </p:spPr>
      </p:pic>
      <p:sp>
        <p:nvSpPr>
          <p:cNvPr id="12" name="TextBox 11"/>
          <p:cNvSpPr txBox="1"/>
          <p:nvPr/>
        </p:nvSpPr>
        <p:spPr>
          <a:xfrm>
            <a:off x="0" y="953869"/>
            <a:ext cx="9144000" cy="830997"/>
          </a:xfrm>
          <a:prstGeom prst="rect">
            <a:avLst/>
          </a:prstGeom>
          <a:noFill/>
        </p:spPr>
        <p:txBody>
          <a:bodyPr wrap="square" rtlCol="0">
            <a:spAutoFit/>
          </a:bodyPr>
          <a:lstStyle/>
          <a:p>
            <a:pPr algn="ctr"/>
            <a:r>
              <a:rPr lang="en-GB" sz="2400" dirty="0" smtClean="0"/>
              <a:t>Here is the program as it stands currently. If we want to tell the user that we need at least one argument, what should we do?</a:t>
            </a:r>
            <a:endParaRPr lang="en-GB" sz="2400" dirty="0"/>
          </a:p>
        </p:txBody>
      </p:sp>
      <p:pic>
        <p:nvPicPr>
          <p:cNvPr id="13" name="Picture 12" descr="new3.gif"/>
          <p:cNvPicPr>
            <a:picLocks noChangeAspect="1"/>
          </p:cNvPicPr>
          <p:nvPr/>
        </p:nvPicPr>
        <p:blipFill>
          <a:blip r:embed="rId4"/>
          <a:stretch>
            <a:fillRect/>
          </a:stretch>
        </p:blipFill>
        <p:spPr>
          <a:xfrm>
            <a:off x="1531620" y="1844040"/>
            <a:ext cx="6080760" cy="3870960"/>
          </a:xfrm>
          <a:prstGeom prst="rect">
            <a:avLst/>
          </a:prstGeom>
        </p:spPr>
      </p:pic>
      <p:cxnSp>
        <p:nvCxnSpPr>
          <p:cNvPr id="14" name="Straight Arrow Connector 13"/>
          <p:cNvCxnSpPr/>
          <p:nvPr/>
        </p:nvCxnSpPr>
        <p:spPr>
          <a:xfrm rot="5400000" flipH="1" flipV="1">
            <a:off x="1336200" y="400812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rot="5400000" flipH="1" flipV="1">
            <a:off x="1981994" y="4007326"/>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TextBox 15"/>
          <p:cNvSpPr txBox="1"/>
          <p:nvPr/>
        </p:nvSpPr>
        <p:spPr>
          <a:xfrm>
            <a:off x="1600200" y="4541520"/>
            <a:ext cx="2590800" cy="523220"/>
          </a:xfrm>
          <a:prstGeom prst="rect">
            <a:avLst/>
          </a:prstGeom>
          <a:noFill/>
        </p:spPr>
        <p:txBody>
          <a:bodyPr wrap="square" rtlCol="0">
            <a:spAutoFit/>
          </a:bodyPr>
          <a:lstStyle/>
          <a:p>
            <a:r>
              <a:rPr lang="en-GB" sz="2800" dirty="0" smtClean="0">
                <a:solidFill>
                  <a:srgbClr val="FF0000"/>
                </a:solidFill>
              </a:rPr>
              <a:t>Space around [ ]</a:t>
            </a:r>
            <a:endParaRPr lang="en-GB" sz="2800" dirty="0">
              <a:solidFill>
                <a:srgbClr val="FF0000"/>
              </a:solidFill>
            </a:endParaRPr>
          </a:p>
        </p:txBody>
      </p:sp>
      <p:pic>
        <p:nvPicPr>
          <p:cNvPr id="22" name="Picture 21" descr="new4.gif"/>
          <p:cNvPicPr>
            <a:picLocks noChangeAspect="1"/>
          </p:cNvPicPr>
          <p:nvPr/>
        </p:nvPicPr>
        <p:blipFill>
          <a:blip r:embed="rId5"/>
          <a:stretch>
            <a:fillRect/>
          </a:stretch>
        </p:blipFill>
        <p:spPr>
          <a:xfrm>
            <a:off x="1531620" y="1844040"/>
            <a:ext cx="6080760" cy="3870960"/>
          </a:xfrm>
          <a:prstGeom prst="rect">
            <a:avLst/>
          </a:prstGeom>
        </p:spPr>
      </p:pic>
      <p:pic>
        <p:nvPicPr>
          <p:cNvPr id="23" name="Picture 22" descr="new5.gif"/>
          <p:cNvPicPr>
            <a:picLocks noChangeAspect="1"/>
          </p:cNvPicPr>
          <p:nvPr/>
        </p:nvPicPr>
        <p:blipFill>
          <a:blip r:embed="rId6"/>
          <a:stretch>
            <a:fillRect/>
          </a:stretch>
        </p:blipFill>
        <p:spPr>
          <a:xfrm>
            <a:off x="1531620" y="1844040"/>
            <a:ext cx="6080760" cy="3870960"/>
          </a:xfrm>
          <a:prstGeom prst="rect">
            <a:avLst/>
          </a:prstGeom>
        </p:spPr>
      </p:pic>
      <p:pic>
        <p:nvPicPr>
          <p:cNvPr id="24" name="Picture 23" descr="new6.gif"/>
          <p:cNvPicPr>
            <a:picLocks noChangeAspect="1"/>
          </p:cNvPicPr>
          <p:nvPr/>
        </p:nvPicPr>
        <p:blipFill>
          <a:blip r:embed="rId7"/>
          <a:stretch>
            <a:fillRect/>
          </a:stretch>
        </p:blipFill>
        <p:spPr>
          <a:xfrm>
            <a:off x="1531620" y="1844040"/>
            <a:ext cx="6080760" cy="3870960"/>
          </a:xfrm>
          <a:prstGeom prst="rect">
            <a:avLst/>
          </a:prstGeom>
        </p:spPr>
      </p:pic>
      <p:cxnSp>
        <p:nvCxnSpPr>
          <p:cNvPr id="25" name="Straight Arrow Connector 24"/>
          <p:cNvCxnSpPr/>
          <p:nvPr/>
        </p:nvCxnSpPr>
        <p:spPr>
          <a:xfrm rot="5400000" flipH="1" flipV="1">
            <a:off x="1336200" y="400812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p:nvPr/>
        </p:nvCxnSpPr>
        <p:spPr>
          <a:xfrm rot="5400000" flipH="1" flipV="1">
            <a:off x="1981994" y="4007326"/>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1600200" y="4541520"/>
            <a:ext cx="5410200" cy="523220"/>
          </a:xfrm>
          <a:prstGeom prst="rect">
            <a:avLst/>
          </a:prstGeom>
          <a:noFill/>
        </p:spPr>
        <p:txBody>
          <a:bodyPr wrap="square" rtlCol="0">
            <a:spAutoFit/>
          </a:bodyPr>
          <a:lstStyle/>
          <a:p>
            <a:r>
              <a:rPr lang="en-GB" sz="2800" dirty="0" smtClean="0">
                <a:solidFill>
                  <a:srgbClr val="FF0000"/>
                </a:solidFill>
              </a:rPr>
              <a:t>And what if I don’t put the space...</a:t>
            </a:r>
            <a:endParaRPr lang="en-GB" sz="2800" dirty="0">
              <a:solidFill>
                <a:srgbClr val="FF0000"/>
              </a:solidFill>
            </a:endParaRPr>
          </a:p>
        </p:txBody>
      </p:sp>
      <p:pic>
        <p:nvPicPr>
          <p:cNvPr id="28" name="Picture 27" descr="new7.gif"/>
          <p:cNvPicPr>
            <a:picLocks noChangeAspect="1"/>
          </p:cNvPicPr>
          <p:nvPr/>
        </p:nvPicPr>
        <p:blipFill>
          <a:blip r:embed="rId8"/>
          <a:stretch>
            <a:fillRect/>
          </a:stretch>
        </p:blipFill>
        <p:spPr>
          <a:xfrm>
            <a:off x="1531620" y="1844040"/>
            <a:ext cx="6080760" cy="3870960"/>
          </a:xfrm>
          <a:prstGeom prst="rect">
            <a:avLst/>
          </a:prstGeom>
        </p:spPr>
      </p:pic>
      <p:pic>
        <p:nvPicPr>
          <p:cNvPr id="29" name="Picture 28" descr="new8.gif"/>
          <p:cNvPicPr>
            <a:picLocks noChangeAspect="1"/>
          </p:cNvPicPr>
          <p:nvPr/>
        </p:nvPicPr>
        <p:blipFill>
          <a:blip r:embed="rId9"/>
          <a:stretch>
            <a:fillRect/>
          </a:stretch>
        </p:blipFill>
        <p:spPr>
          <a:xfrm>
            <a:off x="1531620" y="1844040"/>
            <a:ext cx="6080760" cy="3870960"/>
          </a:xfrm>
          <a:prstGeom prst="rect">
            <a:avLst/>
          </a:prstGeom>
        </p:spPr>
      </p:pic>
      <p:cxnSp>
        <p:nvCxnSpPr>
          <p:cNvPr id="34" name="Straight Arrow Connector 33"/>
          <p:cNvCxnSpPr/>
          <p:nvPr/>
        </p:nvCxnSpPr>
        <p:spPr>
          <a:xfrm rot="10800000">
            <a:off x="4648200" y="2560320"/>
            <a:ext cx="1751012"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Why</a:t>
            </a:r>
            <a:r>
              <a:rPr lang="fr-FR" sz="3200" b="1" dirty="0" smtClean="0">
                <a:effectLst>
                  <a:outerShdw blurRad="38100" dist="38100" dir="2700000" algn="tl">
                    <a:srgbClr val="C0C0C0"/>
                  </a:outerShdw>
                </a:effectLst>
              </a:rPr>
              <a:t> Shell </a:t>
            </a:r>
            <a:r>
              <a:rPr lang="fr-FR" sz="3200" b="1" dirty="0" err="1" smtClean="0">
                <a:effectLst>
                  <a:outerShdw blurRad="38100" dist="38100" dir="2700000" algn="tl">
                    <a:srgbClr val="C0C0C0"/>
                  </a:outerShdw>
                </a:effectLst>
              </a:rPr>
              <a:t>programming</a:t>
            </a:r>
            <a:r>
              <a:rPr lang="fr-FR" sz="3200" b="1" dirty="0" smtClean="0">
                <a:effectLst>
                  <a:outerShdw blurRad="38100" dist="38100" dir="2700000" algn="tl">
                    <a:srgbClr val="C0C0C0"/>
                  </a:outerShdw>
                </a:effectLst>
              </a:rPr>
              <a:t>?</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3" name="Picture 12" descr="linux-system-support.png"/>
          <p:cNvPicPr>
            <a:picLocks noChangeAspect="1"/>
          </p:cNvPicPr>
          <p:nvPr/>
        </p:nvPicPr>
        <p:blipFill>
          <a:blip r:embed="rId3"/>
          <a:srcRect l="44764"/>
          <a:stretch>
            <a:fillRect/>
          </a:stretch>
        </p:blipFill>
        <p:spPr>
          <a:xfrm>
            <a:off x="76200" y="3733800"/>
            <a:ext cx="2871107" cy="1905000"/>
          </a:xfrm>
          <a:prstGeom prst="rect">
            <a:avLst/>
          </a:prstGeom>
          <a:ln>
            <a:noFill/>
          </a:ln>
          <a:effectLst>
            <a:softEdge rad="112500"/>
          </a:effectLst>
        </p:spPr>
      </p:pic>
      <p:pic>
        <p:nvPicPr>
          <p:cNvPr id="14" name="Picture 13" descr="tux-desk-Ity.gif"/>
          <p:cNvPicPr>
            <a:picLocks noChangeAspect="1"/>
          </p:cNvPicPr>
          <p:nvPr/>
        </p:nvPicPr>
        <p:blipFill>
          <a:blip r:embed="rId4"/>
          <a:stretch>
            <a:fillRect/>
          </a:stretch>
        </p:blipFill>
        <p:spPr>
          <a:xfrm>
            <a:off x="2971800" y="2590800"/>
            <a:ext cx="3707130" cy="3754295"/>
          </a:xfrm>
          <a:prstGeom prst="rect">
            <a:avLst/>
          </a:prstGeom>
        </p:spPr>
      </p:pic>
      <p:pic>
        <p:nvPicPr>
          <p:cNvPr id="15" name="Picture 14" descr="linux_admin.png"/>
          <p:cNvPicPr>
            <a:picLocks noChangeAspect="1"/>
          </p:cNvPicPr>
          <p:nvPr/>
        </p:nvPicPr>
        <p:blipFill>
          <a:blip r:embed="rId5"/>
          <a:stretch>
            <a:fillRect/>
          </a:stretch>
        </p:blipFill>
        <p:spPr>
          <a:xfrm>
            <a:off x="6858000" y="3429000"/>
            <a:ext cx="2047244" cy="2385060"/>
          </a:xfrm>
          <a:prstGeom prst="rect">
            <a:avLst/>
          </a:prstGeom>
        </p:spPr>
      </p:pic>
      <p:sp>
        <p:nvSpPr>
          <p:cNvPr id="16" name="TextBox 15"/>
          <p:cNvSpPr txBox="1"/>
          <p:nvPr/>
        </p:nvSpPr>
        <p:spPr>
          <a:xfrm>
            <a:off x="0" y="1447800"/>
            <a:ext cx="9296400" cy="969496"/>
          </a:xfrm>
          <a:prstGeom prst="rect">
            <a:avLst/>
          </a:prstGeom>
          <a:noFill/>
        </p:spPr>
        <p:txBody>
          <a:bodyPr wrap="square" rtlCol="0">
            <a:spAutoFit/>
          </a:bodyPr>
          <a:lstStyle/>
          <a:p>
            <a:pPr algn="ctr"/>
            <a:r>
              <a:rPr lang="en-US" sz="1900" dirty="0" smtClean="0">
                <a:solidFill>
                  <a:srgbClr val="000000"/>
                </a:solidFill>
                <a:latin typeface="Arial Rounded MT Bold" pitchFamily="32" charset="0"/>
                <a:ea typeface="AR PL KaitiM GB" charset="0"/>
                <a:cs typeface="AR PL KaitiM GB" charset="0"/>
              </a:rPr>
              <a:t>A large portion on UNIX administration and house keeping is done via shell scripts because it’s one of the most powerful features of the UNIX system!</a:t>
            </a:r>
          </a:p>
          <a:p>
            <a:endParaRPr lang="en-GB" sz="1900" dirty="0"/>
          </a:p>
        </p:txBody>
      </p:sp>
      <p:sp>
        <p:nvSpPr>
          <p:cNvPr id="17" name="TextBox 16"/>
          <p:cNvSpPr txBox="1"/>
          <p:nvPr/>
        </p:nvSpPr>
        <p:spPr>
          <a:xfrm>
            <a:off x="304800" y="3124200"/>
            <a:ext cx="1524000" cy="369332"/>
          </a:xfrm>
          <a:prstGeom prst="rect">
            <a:avLst/>
          </a:prstGeom>
          <a:noFill/>
        </p:spPr>
        <p:txBody>
          <a:bodyPr wrap="square" rtlCol="0">
            <a:spAutoFit/>
          </a:bodyPr>
          <a:lstStyle/>
          <a:p>
            <a:r>
              <a:rPr lang="en-GB" dirty="0" smtClean="0"/>
              <a:t>Writes scripts</a:t>
            </a:r>
            <a:endParaRPr lang="en-GB" dirty="0"/>
          </a:p>
        </p:txBody>
      </p:sp>
      <p:sp>
        <p:nvSpPr>
          <p:cNvPr id="18" name="TextBox 17"/>
          <p:cNvSpPr txBox="1"/>
          <p:nvPr/>
        </p:nvSpPr>
        <p:spPr>
          <a:xfrm>
            <a:off x="2438400" y="2819400"/>
            <a:ext cx="1524000" cy="369332"/>
          </a:xfrm>
          <a:prstGeom prst="rect">
            <a:avLst/>
          </a:prstGeom>
          <a:noFill/>
        </p:spPr>
        <p:txBody>
          <a:bodyPr wrap="square" rtlCol="0">
            <a:spAutoFit/>
          </a:bodyPr>
          <a:lstStyle/>
          <a:p>
            <a:r>
              <a:rPr lang="en-GB" dirty="0" smtClean="0"/>
              <a:t>Writes scripts</a:t>
            </a:r>
            <a:endParaRPr lang="en-GB" dirty="0"/>
          </a:p>
        </p:txBody>
      </p:sp>
      <p:sp>
        <p:nvSpPr>
          <p:cNvPr id="19" name="TextBox 18"/>
          <p:cNvSpPr txBox="1"/>
          <p:nvPr/>
        </p:nvSpPr>
        <p:spPr>
          <a:xfrm>
            <a:off x="7391400" y="3048000"/>
            <a:ext cx="1524000" cy="369332"/>
          </a:xfrm>
          <a:prstGeom prst="rect">
            <a:avLst/>
          </a:prstGeom>
          <a:noFill/>
        </p:spPr>
        <p:txBody>
          <a:bodyPr wrap="square" rtlCol="0">
            <a:spAutoFit/>
          </a:bodyPr>
          <a:lstStyle/>
          <a:p>
            <a:r>
              <a:rPr lang="en-GB" dirty="0" smtClean="0"/>
              <a:t>Writes scripts</a:t>
            </a:r>
            <a:endParaRPr lang="en-GB" dirty="0"/>
          </a:p>
        </p:txBody>
      </p:sp>
      <p:sp>
        <p:nvSpPr>
          <p:cNvPr id="20" name="Freeform 19"/>
          <p:cNvSpPr/>
          <p:nvPr/>
        </p:nvSpPr>
        <p:spPr>
          <a:xfrm>
            <a:off x="1711105" y="3277354"/>
            <a:ext cx="623180" cy="416460"/>
          </a:xfrm>
          <a:custGeom>
            <a:avLst/>
            <a:gdLst>
              <a:gd name="connsiteX0" fmla="*/ 0 w 623180"/>
              <a:gd name="connsiteY0" fmla="*/ 0 h 416460"/>
              <a:gd name="connsiteX1" fmla="*/ 398352 w 623180"/>
              <a:gd name="connsiteY1" fmla="*/ 18107 h 416460"/>
              <a:gd name="connsiteX2" fmla="*/ 606582 w 623180"/>
              <a:gd name="connsiteY2" fmla="*/ 199177 h 416460"/>
              <a:gd name="connsiteX3" fmla="*/ 497941 w 623180"/>
              <a:gd name="connsiteY3" fmla="*/ 416460 h 416460"/>
            </a:gdLst>
            <a:ahLst/>
            <a:cxnLst>
              <a:cxn ang="0">
                <a:pos x="connsiteX0" y="connsiteY0"/>
              </a:cxn>
              <a:cxn ang="0">
                <a:pos x="connsiteX1" y="connsiteY1"/>
              </a:cxn>
              <a:cxn ang="0">
                <a:pos x="connsiteX2" y="connsiteY2"/>
              </a:cxn>
              <a:cxn ang="0">
                <a:pos x="connsiteX3" y="connsiteY3"/>
              </a:cxn>
            </a:cxnLst>
            <a:rect l="l" t="t" r="r" b="b"/>
            <a:pathLst>
              <a:path w="623180" h="416460">
                <a:moveTo>
                  <a:pt x="0" y="0"/>
                </a:moveTo>
                <a:lnTo>
                  <a:pt x="398352" y="18107"/>
                </a:lnTo>
                <a:cubicBezTo>
                  <a:pt x="499449" y="51303"/>
                  <a:pt x="589984" y="132785"/>
                  <a:pt x="606582" y="199177"/>
                </a:cubicBezTo>
                <a:cubicBezTo>
                  <a:pt x="623180" y="265569"/>
                  <a:pt x="560560" y="341014"/>
                  <a:pt x="497941" y="41646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21" name="Freeform 20"/>
          <p:cNvSpPr/>
          <p:nvPr/>
        </p:nvSpPr>
        <p:spPr>
          <a:xfrm>
            <a:off x="3002732" y="3132499"/>
            <a:ext cx="374211" cy="751438"/>
          </a:xfrm>
          <a:custGeom>
            <a:avLst/>
            <a:gdLst>
              <a:gd name="connsiteX0" fmla="*/ 211248 w 374211"/>
              <a:gd name="connsiteY0" fmla="*/ 0 h 751438"/>
              <a:gd name="connsiteX1" fmla="*/ 21125 w 374211"/>
              <a:gd name="connsiteY1" fmla="*/ 244444 h 751438"/>
              <a:gd name="connsiteX2" fmla="*/ 84500 w 374211"/>
              <a:gd name="connsiteY2" fmla="*/ 606582 h 751438"/>
              <a:gd name="connsiteX3" fmla="*/ 374211 w 374211"/>
              <a:gd name="connsiteY3" fmla="*/ 751438 h 751438"/>
            </a:gdLst>
            <a:ahLst/>
            <a:cxnLst>
              <a:cxn ang="0">
                <a:pos x="connsiteX0" y="connsiteY0"/>
              </a:cxn>
              <a:cxn ang="0">
                <a:pos x="connsiteX1" y="connsiteY1"/>
              </a:cxn>
              <a:cxn ang="0">
                <a:pos x="connsiteX2" y="connsiteY2"/>
              </a:cxn>
              <a:cxn ang="0">
                <a:pos x="connsiteX3" y="connsiteY3"/>
              </a:cxn>
            </a:cxnLst>
            <a:rect l="l" t="t" r="r" b="b"/>
            <a:pathLst>
              <a:path w="374211" h="751438">
                <a:moveTo>
                  <a:pt x="211248" y="0"/>
                </a:moveTo>
                <a:cubicBezTo>
                  <a:pt x="126749" y="71673"/>
                  <a:pt x="42250" y="143347"/>
                  <a:pt x="21125" y="244444"/>
                </a:cubicBezTo>
                <a:cubicBezTo>
                  <a:pt x="0" y="345541"/>
                  <a:pt x="25652" y="522083"/>
                  <a:pt x="84500" y="606582"/>
                </a:cubicBezTo>
                <a:cubicBezTo>
                  <a:pt x="143348" y="691081"/>
                  <a:pt x="258779" y="721259"/>
                  <a:pt x="374211" y="751438"/>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22" name="Freeform 21"/>
          <p:cNvSpPr/>
          <p:nvPr/>
        </p:nvSpPr>
        <p:spPr>
          <a:xfrm>
            <a:off x="8799968" y="3213980"/>
            <a:ext cx="286694" cy="606582"/>
          </a:xfrm>
          <a:custGeom>
            <a:avLst/>
            <a:gdLst>
              <a:gd name="connsiteX0" fmla="*/ 0 w 286694"/>
              <a:gd name="connsiteY0" fmla="*/ 0 h 606582"/>
              <a:gd name="connsiteX1" fmla="*/ 181070 w 286694"/>
              <a:gd name="connsiteY1" fmla="*/ 99588 h 606582"/>
              <a:gd name="connsiteX2" fmla="*/ 262551 w 286694"/>
              <a:gd name="connsiteY2" fmla="*/ 362139 h 606582"/>
              <a:gd name="connsiteX3" fmla="*/ 36214 w 286694"/>
              <a:gd name="connsiteY3" fmla="*/ 606582 h 606582"/>
            </a:gdLst>
            <a:ahLst/>
            <a:cxnLst>
              <a:cxn ang="0">
                <a:pos x="connsiteX0" y="connsiteY0"/>
              </a:cxn>
              <a:cxn ang="0">
                <a:pos x="connsiteX1" y="connsiteY1"/>
              </a:cxn>
              <a:cxn ang="0">
                <a:pos x="connsiteX2" y="connsiteY2"/>
              </a:cxn>
              <a:cxn ang="0">
                <a:pos x="connsiteX3" y="connsiteY3"/>
              </a:cxn>
            </a:cxnLst>
            <a:rect l="l" t="t" r="r" b="b"/>
            <a:pathLst>
              <a:path w="286694" h="606582">
                <a:moveTo>
                  <a:pt x="0" y="0"/>
                </a:moveTo>
                <a:cubicBezTo>
                  <a:pt x="68656" y="19616"/>
                  <a:pt x="137312" y="39232"/>
                  <a:pt x="181070" y="99588"/>
                </a:cubicBezTo>
                <a:cubicBezTo>
                  <a:pt x="224828" y="159944"/>
                  <a:pt x="286694" y="277640"/>
                  <a:pt x="262551" y="362139"/>
                </a:cubicBezTo>
                <a:cubicBezTo>
                  <a:pt x="238408" y="446638"/>
                  <a:pt x="137311" y="526610"/>
                  <a:pt x="36214" y="606582"/>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cxnSp>
        <p:nvCxnSpPr>
          <p:cNvPr id="24" name="Straight Arrow Connector 23"/>
          <p:cNvCxnSpPr>
            <a:stCxn id="20" idx="3"/>
          </p:cNvCxnSpPr>
          <p:nvPr/>
        </p:nvCxnSpPr>
        <p:spPr>
          <a:xfrm flipH="1">
            <a:off x="1981200" y="3693814"/>
            <a:ext cx="227846" cy="1923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21" idx="3"/>
          </p:cNvCxnSpPr>
          <p:nvPr/>
        </p:nvCxnSpPr>
        <p:spPr>
          <a:xfrm>
            <a:off x="3376943" y="3883937"/>
            <a:ext cx="280657" cy="7846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22" idx="3"/>
          </p:cNvCxnSpPr>
          <p:nvPr/>
        </p:nvCxnSpPr>
        <p:spPr>
          <a:xfrm flipH="1">
            <a:off x="8610600" y="3820562"/>
            <a:ext cx="225582" cy="14183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30</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0" y="953869"/>
            <a:ext cx="9144000" cy="461665"/>
          </a:xfrm>
          <a:prstGeom prst="rect">
            <a:avLst/>
          </a:prstGeom>
          <a:noFill/>
        </p:spPr>
        <p:txBody>
          <a:bodyPr wrap="square" rtlCol="0">
            <a:spAutoFit/>
          </a:bodyPr>
          <a:lstStyle/>
          <a:p>
            <a:pPr algn="ctr"/>
            <a:r>
              <a:rPr lang="en-GB" sz="2400" dirty="0" smtClean="0"/>
              <a:t>What do you think it’ll do if we don’t give it an argument now?</a:t>
            </a:r>
            <a:endParaRPr lang="en-GB" sz="2400" dirty="0"/>
          </a:p>
        </p:txBody>
      </p:sp>
      <p:pic>
        <p:nvPicPr>
          <p:cNvPr id="30" name="Picture 29" descr="old1.gif"/>
          <p:cNvPicPr>
            <a:picLocks noChangeAspect="1"/>
          </p:cNvPicPr>
          <p:nvPr/>
        </p:nvPicPr>
        <p:blipFill>
          <a:blip r:embed="rId3"/>
          <a:stretch>
            <a:fillRect/>
          </a:stretch>
        </p:blipFill>
        <p:spPr>
          <a:xfrm>
            <a:off x="2979420" y="1676400"/>
            <a:ext cx="6080760" cy="3870960"/>
          </a:xfrm>
          <a:prstGeom prst="rect">
            <a:avLst/>
          </a:prstGeom>
        </p:spPr>
      </p:pic>
      <p:pic>
        <p:nvPicPr>
          <p:cNvPr id="31" name="Picture 30" descr="old2.gif"/>
          <p:cNvPicPr>
            <a:picLocks noChangeAspect="1"/>
          </p:cNvPicPr>
          <p:nvPr/>
        </p:nvPicPr>
        <p:blipFill>
          <a:blip r:embed="rId4"/>
          <a:stretch>
            <a:fillRect/>
          </a:stretch>
        </p:blipFill>
        <p:spPr>
          <a:xfrm>
            <a:off x="2979420" y="1676400"/>
            <a:ext cx="6080760" cy="3870960"/>
          </a:xfrm>
          <a:prstGeom prst="rect">
            <a:avLst/>
          </a:prstGeom>
        </p:spPr>
      </p:pic>
      <p:pic>
        <p:nvPicPr>
          <p:cNvPr id="32" name="Picture 31" descr="old3.gif"/>
          <p:cNvPicPr>
            <a:picLocks noChangeAspect="1"/>
          </p:cNvPicPr>
          <p:nvPr/>
        </p:nvPicPr>
        <p:blipFill>
          <a:blip r:embed="rId5"/>
          <a:stretch>
            <a:fillRect/>
          </a:stretch>
        </p:blipFill>
        <p:spPr>
          <a:xfrm>
            <a:off x="2979420" y="1676400"/>
            <a:ext cx="6080760" cy="3870960"/>
          </a:xfrm>
          <a:prstGeom prst="rect">
            <a:avLst/>
          </a:prstGeom>
        </p:spPr>
      </p:pic>
      <p:cxnSp>
        <p:nvCxnSpPr>
          <p:cNvPr id="35" name="Straight Arrow Connector 34"/>
          <p:cNvCxnSpPr/>
          <p:nvPr/>
        </p:nvCxnSpPr>
        <p:spPr>
          <a:xfrm rot="10800000">
            <a:off x="6781800" y="2392680"/>
            <a:ext cx="6096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391400" y="2164080"/>
            <a:ext cx="1905000" cy="523220"/>
          </a:xfrm>
          <a:prstGeom prst="rect">
            <a:avLst/>
          </a:prstGeom>
          <a:noFill/>
        </p:spPr>
        <p:txBody>
          <a:bodyPr wrap="square" rtlCol="0">
            <a:spAutoFit/>
          </a:bodyPr>
          <a:lstStyle/>
          <a:p>
            <a:r>
              <a:rPr lang="en-GB" sz="2800" b="1" dirty="0" smtClean="0">
                <a:solidFill>
                  <a:srgbClr val="FF0000"/>
                </a:solidFill>
              </a:rPr>
              <a:t>Whiny...</a:t>
            </a:r>
            <a:endParaRPr lang="en-GB" sz="2800" b="1" dirty="0">
              <a:solidFill>
                <a:srgbClr val="FF0000"/>
              </a:solidFill>
            </a:endParaRPr>
          </a:p>
        </p:txBody>
      </p:sp>
      <p:cxnSp>
        <p:nvCxnSpPr>
          <p:cNvPr id="37" name="Straight Arrow Connector 36"/>
          <p:cNvCxnSpPr/>
          <p:nvPr/>
        </p:nvCxnSpPr>
        <p:spPr>
          <a:xfrm rot="10800000">
            <a:off x="5791200" y="2697480"/>
            <a:ext cx="533400" cy="381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800600" y="3038773"/>
            <a:ext cx="4038600" cy="954107"/>
          </a:xfrm>
          <a:prstGeom prst="rect">
            <a:avLst/>
          </a:prstGeom>
          <a:noFill/>
        </p:spPr>
        <p:txBody>
          <a:bodyPr wrap="square" rtlCol="0">
            <a:spAutoFit/>
          </a:bodyPr>
          <a:lstStyle/>
          <a:p>
            <a:pPr algn="ctr"/>
            <a:r>
              <a:rPr lang="en-GB" sz="2800" b="1" dirty="0" smtClean="0">
                <a:solidFill>
                  <a:srgbClr val="FF0000"/>
                </a:solidFill>
              </a:rPr>
              <a:t>But tries </a:t>
            </a:r>
            <a:r>
              <a:rPr lang="en-GB" sz="2800" b="1" i="1" u="sng" dirty="0" smtClean="0">
                <a:solidFill>
                  <a:srgbClr val="FF0000"/>
                </a:solidFill>
              </a:rPr>
              <a:t>anyway</a:t>
            </a:r>
            <a:r>
              <a:rPr lang="en-GB" sz="2800" b="1" dirty="0" smtClean="0">
                <a:solidFill>
                  <a:srgbClr val="FF0000"/>
                </a:solidFill>
              </a:rPr>
              <a:t> and starts throwing out errors</a:t>
            </a:r>
            <a:endParaRPr lang="en-GB" sz="2800" b="1" dirty="0">
              <a:solidFill>
                <a:srgbClr val="FF0000"/>
              </a:solidFill>
            </a:endParaRPr>
          </a:p>
        </p:txBody>
      </p:sp>
      <p:pic>
        <p:nvPicPr>
          <p:cNvPr id="40" name="Picture 39" descr="old4.gif"/>
          <p:cNvPicPr>
            <a:picLocks noChangeAspect="1"/>
          </p:cNvPicPr>
          <p:nvPr/>
        </p:nvPicPr>
        <p:blipFill>
          <a:blip r:embed="rId6"/>
          <a:stretch>
            <a:fillRect/>
          </a:stretch>
        </p:blipFill>
        <p:spPr>
          <a:xfrm>
            <a:off x="2979420" y="1676400"/>
            <a:ext cx="6080760" cy="3870960"/>
          </a:xfrm>
          <a:prstGeom prst="rect">
            <a:avLst/>
          </a:prstGeom>
        </p:spPr>
      </p:pic>
      <p:pic>
        <p:nvPicPr>
          <p:cNvPr id="41" name="Picture 40" descr="old5.gif"/>
          <p:cNvPicPr>
            <a:picLocks noChangeAspect="1"/>
          </p:cNvPicPr>
          <p:nvPr/>
        </p:nvPicPr>
        <p:blipFill>
          <a:blip r:embed="rId7"/>
          <a:stretch>
            <a:fillRect/>
          </a:stretch>
        </p:blipFill>
        <p:spPr>
          <a:xfrm>
            <a:off x="2979420" y="1676400"/>
            <a:ext cx="6080760" cy="3870960"/>
          </a:xfrm>
          <a:prstGeom prst="rect">
            <a:avLst/>
          </a:prstGeom>
        </p:spPr>
      </p:pic>
      <p:pic>
        <p:nvPicPr>
          <p:cNvPr id="42" name="Picture 41" descr="old6.gif"/>
          <p:cNvPicPr>
            <a:picLocks noChangeAspect="1"/>
          </p:cNvPicPr>
          <p:nvPr/>
        </p:nvPicPr>
        <p:blipFill>
          <a:blip r:embed="rId8"/>
          <a:stretch>
            <a:fillRect/>
          </a:stretch>
        </p:blipFill>
        <p:spPr>
          <a:xfrm>
            <a:off x="2979420" y="1676400"/>
            <a:ext cx="6080760" cy="3870960"/>
          </a:xfrm>
          <a:prstGeom prst="rect">
            <a:avLst/>
          </a:prstGeom>
        </p:spPr>
      </p:pic>
      <p:pic>
        <p:nvPicPr>
          <p:cNvPr id="43" name="Picture 42" descr="old7.gif"/>
          <p:cNvPicPr>
            <a:picLocks noChangeAspect="1"/>
          </p:cNvPicPr>
          <p:nvPr/>
        </p:nvPicPr>
        <p:blipFill>
          <a:blip r:embed="rId9"/>
          <a:stretch>
            <a:fillRect/>
          </a:stretch>
        </p:blipFill>
        <p:spPr>
          <a:xfrm>
            <a:off x="2979420" y="1676400"/>
            <a:ext cx="6080760" cy="3870960"/>
          </a:xfrm>
          <a:prstGeom prst="rect">
            <a:avLst/>
          </a:prstGeom>
        </p:spPr>
      </p:pic>
      <p:sp>
        <p:nvSpPr>
          <p:cNvPr id="44" name="TextBox 43"/>
          <p:cNvSpPr txBox="1"/>
          <p:nvPr/>
        </p:nvSpPr>
        <p:spPr>
          <a:xfrm>
            <a:off x="2971800" y="2697480"/>
            <a:ext cx="5943600" cy="1384995"/>
          </a:xfrm>
          <a:prstGeom prst="rect">
            <a:avLst/>
          </a:prstGeom>
          <a:noFill/>
        </p:spPr>
        <p:txBody>
          <a:bodyPr wrap="square" rtlCol="0">
            <a:spAutoFit/>
          </a:bodyPr>
          <a:lstStyle/>
          <a:p>
            <a:r>
              <a:rPr lang="en-GB" sz="2100" b="1" dirty="0" smtClean="0">
                <a:solidFill>
                  <a:srgbClr val="FF0000"/>
                </a:solidFill>
              </a:rPr>
              <a:t>If we don’t get 1 </a:t>
            </a:r>
            <a:r>
              <a:rPr lang="en-GB" sz="2100" b="1" dirty="0" err="1" smtClean="0">
                <a:solidFill>
                  <a:srgbClr val="FF0000"/>
                </a:solidFill>
              </a:rPr>
              <a:t>arg</a:t>
            </a:r>
            <a:r>
              <a:rPr lang="en-GB" sz="2100" b="1" dirty="0" smtClean="0">
                <a:solidFill>
                  <a:srgbClr val="FF0000"/>
                </a:solidFill>
              </a:rPr>
              <a:t>, notify the user and don’t try.</a:t>
            </a:r>
          </a:p>
          <a:p>
            <a:r>
              <a:rPr lang="en-GB" sz="2100" b="1" dirty="0" smtClean="0">
                <a:solidFill>
                  <a:srgbClr val="FF0000"/>
                </a:solidFill>
              </a:rPr>
              <a:t>I we get 1 </a:t>
            </a:r>
            <a:r>
              <a:rPr lang="en-GB" sz="2100" b="1" dirty="0" err="1" smtClean="0">
                <a:solidFill>
                  <a:srgbClr val="FF0000"/>
                </a:solidFill>
              </a:rPr>
              <a:t>arg</a:t>
            </a:r>
            <a:r>
              <a:rPr lang="en-GB" sz="2100" b="1" dirty="0" smtClean="0">
                <a:solidFill>
                  <a:srgbClr val="FF0000"/>
                </a:solidFill>
              </a:rPr>
              <a:t>, do it.</a:t>
            </a:r>
          </a:p>
          <a:p>
            <a:endParaRPr lang="en-GB" sz="2100" b="1" dirty="0" smtClean="0">
              <a:solidFill>
                <a:srgbClr val="FF0000"/>
              </a:solidFill>
            </a:endParaRPr>
          </a:p>
          <a:p>
            <a:r>
              <a:rPr lang="en-GB" sz="2100" b="1" dirty="0" smtClean="0">
                <a:solidFill>
                  <a:srgbClr val="FF0000"/>
                </a:solidFill>
              </a:rPr>
              <a:t>...is there any case we’re forgetting here?</a:t>
            </a:r>
            <a:endParaRPr lang="en-GB" sz="2100" b="1" dirty="0">
              <a:solidFill>
                <a:srgbClr val="FF0000"/>
              </a:solidFill>
            </a:endParaRPr>
          </a:p>
        </p:txBody>
      </p:sp>
      <p:pic>
        <p:nvPicPr>
          <p:cNvPr id="45" name="Picture 44" descr="old8.gif"/>
          <p:cNvPicPr>
            <a:picLocks noChangeAspect="1"/>
          </p:cNvPicPr>
          <p:nvPr/>
        </p:nvPicPr>
        <p:blipFill>
          <a:blip r:embed="rId10"/>
          <a:stretch>
            <a:fillRect/>
          </a:stretch>
        </p:blipFill>
        <p:spPr>
          <a:xfrm>
            <a:off x="2979420" y="1676400"/>
            <a:ext cx="6080760" cy="3870960"/>
          </a:xfrm>
          <a:prstGeom prst="rect">
            <a:avLst/>
          </a:prstGeom>
        </p:spPr>
      </p:pic>
      <p:sp>
        <p:nvSpPr>
          <p:cNvPr id="48" name="TextBox 47"/>
          <p:cNvSpPr txBox="1"/>
          <p:nvPr/>
        </p:nvSpPr>
        <p:spPr>
          <a:xfrm>
            <a:off x="228600" y="1748135"/>
            <a:ext cx="2514600"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smtClean="0"/>
              <a:t>if [ </a:t>
            </a:r>
            <a:r>
              <a:rPr lang="en-GB" i="1" dirty="0" smtClean="0">
                <a:solidFill>
                  <a:schemeClr val="bg1">
                    <a:lumMod val="50000"/>
                  </a:schemeClr>
                </a:solidFill>
              </a:rPr>
              <a:t>test</a:t>
            </a:r>
            <a:r>
              <a:rPr lang="en-GB" dirty="0" smtClean="0"/>
              <a:t> ]</a:t>
            </a:r>
          </a:p>
          <a:p>
            <a:r>
              <a:rPr lang="en-GB" dirty="0" smtClean="0"/>
              <a:t>   then</a:t>
            </a:r>
          </a:p>
          <a:p>
            <a:r>
              <a:rPr lang="en-GB" dirty="0" smtClean="0"/>
              <a:t>	</a:t>
            </a:r>
            <a:r>
              <a:rPr lang="en-GB" i="1" dirty="0" smtClean="0">
                <a:solidFill>
                  <a:schemeClr val="bg1">
                    <a:lumMod val="50000"/>
                  </a:schemeClr>
                </a:solidFill>
              </a:rPr>
              <a:t>consequence</a:t>
            </a:r>
          </a:p>
          <a:p>
            <a:r>
              <a:rPr lang="en-GB" dirty="0" err="1" smtClean="0"/>
              <a:t>elif</a:t>
            </a:r>
            <a:r>
              <a:rPr lang="en-GB" dirty="0" smtClean="0"/>
              <a:t> [ </a:t>
            </a:r>
            <a:r>
              <a:rPr lang="en-GB" i="1" dirty="0" smtClean="0">
                <a:solidFill>
                  <a:schemeClr val="bg1">
                    <a:lumMod val="50000"/>
                  </a:schemeClr>
                </a:solidFill>
              </a:rPr>
              <a:t>test</a:t>
            </a:r>
            <a:r>
              <a:rPr lang="en-GB" dirty="0" smtClean="0"/>
              <a:t> ]</a:t>
            </a:r>
          </a:p>
          <a:p>
            <a:r>
              <a:rPr lang="en-GB" dirty="0" smtClean="0"/>
              <a:t>   then</a:t>
            </a:r>
          </a:p>
          <a:p>
            <a:r>
              <a:rPr lang="en-GB" dirty="0" smtClean="0"/>
              <a:t>	</a:t>
            </a:r>
            <a:r>
              <a:rPr lang="en-GB" i="1" dirty="0" smtClean="0">
                <a:solidFill>
                  <a:schemeClr val="bg1">
                    <a:lumMod val="50000"/>
                  </a:schemeClr>
                </a:solidFill>
              </a:rPr>
              <a:t>consequence</a:t>
            </a:r>
          </a:p>
          <a:p>
            <a:r>
              <a:rPr lang="en-GB" dirty="0" err="1" smtClean="0"/>
              <a:t>elif</a:t>
            </a:r>
            <a:r>
              <a:rPr lang="en-GB" dirty="0" smtClean="0"/>
              <a:t> [ </a:t>
            </a:r>
            <a:r>
              <a:rPr lang="en-GB" i="1" dirty="0" smtClean="0">
                <a:solidFill>
                  <a:schemeClr val="bg1">
                    <a:lumMod val="50000"/>
                  </a:schemeClr>
                </a:solidFill>
              </a:rPr>
              <a:t>test</a:t>
            </a:r>
            <a:r>
              <a:rPr lang="en-GB" dirty="0" smtClean="0"/>
              <a:t> ]</a:t>
            </a:r>
          </a:p>
          <a:p>
            <a:r>
              <a:rPr lang="en-GB" dirty="0" smtClean="0"/>
              <a:t>   then</a:t>
            </a:r>
          </a:p>
          <a:p>
            <a:r>
              <a:rPr lang="en-GB" dirty="0" smtClean="0"/>
              <a:t>	</a:t>
            </a:r>
            <a:r>
              <a:rPr lang="en-GB" i="1" dirty="0" smtClean="0">
                <a:solidFill>
                  <a:schemeClr val="bg1">
                    <a:lumMod val="50000"/>
                  </a:schemeClr>
                </a:solidFill>
              </a:rPr>
              <a:t>consequence</a:t>
            </a:r>
          </a:p>
          <a:p>
            <a:r>
              <a:rPr lang="en-GB" dirty="0" smtClean="0"/>
              <a:t>else</a:t>
            </a:r>
          </a:p>
          <a:p>
            <a:r>
              <a:rPr lang="en-GB" i="1" dirty="0" smtClean="0">
                <a:solidFill>
                  <a:schemeClr val="bg1">
                    <a:lumMod val="50000"/>
                  </a:schemeClr>
                </a:solidFill>
              </a:rPr>
              <a:t>	consequence</a:t>
            </a:r>
            <a:endParaRPr lang="en-GB" dirty="0" smtClean="0"/>
          </a:p>
          <a:p>
            <a:r>
              <a:rPr lang="en-GB" dirty="0" err="1" smtClean="0"/>
              <a:t>fi</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4" grpId="0"/>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31</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46" name="TextBox 45"/>
          <p:cNvSpPr txBox="1"/>
          <p:nvPr/>
        </p:nvSpPr>
        <p:spPr>
          <a:xfrm>
            <a:off x="228600" y="1524000"/>
            <a:ext cx="2514600"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smtClean="0"/>
              <a:t>if [ </a:t>
            </a:r>
            <a:r>
              <a:rPr lang="en-GB" i="1" dirty="0" smtClean="0">
                <a:solidFill>
                  <a:srgbClr val="FF0000"/>
                </a:solidFill>
              </a:rPr>
              <a:t>test</a:t>
            </a:r>
            <a:r>
              <a:rPr lang="en-GB" dirty="0" smtClean="0"/>
              <a:t> ]</a:t>
            </a:r>
          </a:p>
          <a:p>
            <a:r>
              <a:rPr lang="en-GB" dirty="0" smtClean="0"/>
              <a:t>   then</a:t>
            </a:r>
          </a:p>
          <a:p>
            <a:r>
              <a:rPr lang="en-GB" dirty="0" smtClean="0"/>
              <a:t>	</a:t>
            </a:r>
            <a:r>
              <a:rPr lang="en-GB" i="1" dirty="0" smtClean="0">
                <a:solidFill>
                  <a:schemeClr val="bg1">
                    <a:lumMod val="50000"/>
                  </a:schemeClr>
                </a:solidFill>
              </a:rPr>
              <a:t>consequence</a:t>
            </a:r>
          </a:p>
          <a:p>
            <a:r>
              <a:rPr lang="en-GB" dirty="0" err="1" smtClean="0"/>
              <a:t>elif</a:t>
            </a:r>
            <a:r>
              <a:rPr lang="en-GB" dirty="0" smtClean="0"/>
              <a:t> [ </a:t>
            </a:r>
            <a:r>
              <a:rPr lang="en-GB" i="1" dirty="0" smtClean="0">
                <a:solidFill>
                  <a:srgbClr val="0070C0"/>
                </a:solidFill>
              </a:rPr>
              <a:t>test</a:t>
            </a:r>
            <a:r>
              <a:rPr lang="en-GB" dirty="0" smtClean="0"/>
              <a:t> ]</a:t>
            </a:r>
          </a:p>
          <a:p>
            <a:r>
              <a:rPr lang="en-GB" dirty="0" smtClean="0"/>
              <a:t>   then</a:t>
            </a:r>
          </a:p>
          <a:p>
            <a:r>
              <a:rPr lang="en-GB" dirty="0" smtClean="0"/>
              <a:t>	</a:t>
            </a:r>
            <a:r>
              <a:rPr lang="en-GB" i="1" dirty="0" smtClean="0">
                <a:solidFill>
                  <a:schemeClr val="bg1">
                    <a:lumMod val="50000"/>
                  </a:schemeClr>
                </a:solidFill>
              </a:rPr>
              <a:t>consequence</a:t>
            </a:r>
          </a:p>
          <a:p>
            <a:r>
              <a:rPr lang="en-GB" dirty="0" err="1" smtClean="0"/>
              <a:t>elif</a:t>
            </a:r>
            <a:r>
              <a:rPr lang="en-GB" dirty="0" smtClean="0"/>
              <a:t> [ </a:t>
            </a:r>
            <a:r>
              <a:rPr lang="en-GB" i="1" dirty="0" smtClean="0">
                <a:solidFill>
                  <a:srgbClr val="00B050"/>
                </a:solidFill>
              </a:rPr>
              <a:t>test</a:t>
            </a:r>
            <a:r>
              <a:rPr lang="en-GB" dirty="0" smtClean="0"/>
              <a:t> ]</a:t>
            </a:r>
          </a:p>
          <a:p>
            <a:r>
              <a:rPr lang="en-GB" dirty="0" smtClean="0"/>
              <a:t>   then</a:t>
            </a:r>
          </a:p>
          <a:p>
            <a:r>
              <a:rPr lang="en-GB" dirty="0" smtClean="0"/>
              <a:t>	</a:t>
            </a:r>
            <a:r>
              <a:rPr lang="en-GB" i="1" dirty="0" smtClean="0">
                <a:solidFill>
                  <a:schemeClr val="bg1">
                    <a:lumMod val="50000"/>
                  </a:schemeClr>
                </a:solidFill>
              </a:rPr>
              <a:t>consequence</a:t>
            </a:r>
          </a:p>
          <a:p>
            <a:r>
              <a:rPr lang="en-GB" dirty="0" smtClean="0"/>
              <a:t>else</a:t>
            </a:r>
          </a:p>
          <a:p>
            <a:r>
              <a:rPr lang="en-GB" i="1" dirty="0" smtClean="0">
                <a:solidFill>
                  <a:schemeClr val="bg1">
                    <a:lumMod val="50000"/>
                  </a:schemeClr>
                </a:solidFill>
              </a:rPr>
              <a:t>	consequence</a:t>
            </a:r>
            <a:endParaRPr lang="en-GB" dirty="0" smtClean="0"/>
          </a:p>
          <a:p>
            <a:r>
              <a:rPr lang="en-GB" dirty="0" err="1" smtClean="0"/>
              <a:t>fi</a:t>
            </a:r>
            <a:endParaRPr lang="en-GB" dirty="0"/>
          </a:p>
        </p:txBody>
      </p:sp>
      <p:cxnSp>
        <p:nvCxnSpPr>
          <p:cNvPr id="49" name="Straight Arrow Connector 48"/>
          <p:cNvCxnSpPr/>
          <p:nvPr/>
        </p:nvCxnSpPr>
        <p:spPr>
          <a:xfrm>
            <a:off x="2438400" y="3429000"/>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3048000" y="1287482"/>
            <a:ext cx="2438400" cy="39703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smtClean="0"/>
              <a:t>if [ </a:t>
            </a:r>
            <a:r>
              <a:rPr lang="en-GB" i="1" dirty="0" smtClean="0">
                <a:solidFill>
                  <a:srgbClr val="FF0000"/>
                </a:solidFill>
              </a:rPr>
              <a:t>test</a:t>
            </a:r>
            <a:r>
              <a:rPr lang="en-GB" dirty="0" smtClean="0"/>
              <a:t> ]</a:t>
            </a:r>
          </a:p>
          <a:p>
            <a:r>
              <a:rPr lang="en-GB" dirty="0" smtClean="0"/>
              <a:t>   then</a:t>
            </a:r>
          </a:p>
          <a:p>
            <a:r>
              <a:rPr lang="en-GB" dirty="0" smtClean="0"/>
              <a:t>	</a:t>
            </a:r>
            <a:r>
              <a:rPr lang="en-GB" i="1" dirty="0" smtClean="0">
                <a:solidFill>
                  <a:schemeClr val="bg1">
                    <a:lumMod val="50000"/>
                  </a:schemeClr>
                </a:solidFill>
              </a:rPr>
              <a:t>consequence</a:t>
            </a:r>
          </a:p>
          <a:p>
            <a:r>
              <a:rPr lang="en-GB" dirty="0" smtClean="0"/>
              <a:t>else</a:t>
            </a:r>
          </a:p>
          <a:p>
            <a:pPr lvl="1"/>
            <a:r>
              <a:rPr lang="en-GB" dirty="0" smtClean="0"/>
              <a:t>if [ </a:t>
            </a:r>
            <a:r>
              <a:rPr lang="en-GB" i="1" dirty="0" smtClean="0">
                <a:solidFill>
                  <a:srgbClr val="0070C0"/>
                </a:solidFill>
              </a:rPr>
              <a:t>test</a:t>
            </a:r>
            <a:r>
              <a:rPr lang="en-GB" dirty="0" smtClean="0"/>
              <a:t> ]</a:t>
            </a:r>
          </a:p>
          <a:p>
            <a:pPr lvl="1"/>
            <a:r>
              <a:rPr lang="en-GB" dirty="0" smtClean="0"/>
              <a:t>   then</a:t>
            </a:r>
          </a:p>
          <a:p>
            <a:pPr lvl="1"/>
            <a:r>
              <a:rPr lang="en-GB" dirty="0" smtClean="0"/>
              <a:t>	</a:t>
            </a:r>
            <a:r>
              <a:rPr lang="en-GB" i="1" dirty="0" smtClean="0">
                <a:solidFill>
                  <a:schemeClr val="bg1">
                    <a:lumMod val="50000"/>
                  </a:schemeClr>
                </a:solidFill>
              </a:rPr>
              <a:t>consequence</a:t>
            </a:r>
          </a:p>
          <a:p>
            <a:pPr lvl="1"/>
            <a:r>
              <a:rPr lang="en-GB" dirty="0" err="1" smtClean="0"/>
              <a:t>elif</a:t>
            </a:r>
            <a:r>
              <a:rPr lang="en-GB" dirty="0" smtClean="0"/>
              <a:t> [ </a:t>
            </a:r>
            <a:r>
              <a:rPr lang="en-GB" i="1" dirty="0" smtClean="0">
                <a:solidFill>
                  <a:srgbClr val="00B050"/>
                </a:solidFill>
              </a:rPr>
              <a:t>test</a:t>
            </a:r>
            <a:r>
              <a:rPr lang="en-GB" dirty="0" smtClean="0"/>
              <a:t> ]</a:t>
            </a:r>
          </a:p>
          <a:p>
            <a:pPr lvl="1"/>
            <a:r>
              <a:rPr lang="en-GB" dirty="0" smtClean="0"/>
              <a:t>   then</a:t>
            </a:r>
          </a:p>
          <a:p>
            <a:pPr lvl="1"/>
            <a:r>
              <a:rPr lang="en-GB" dirty="0" smtClean="0"/>
              <a:t>	</a:t>
            </a:r>
            <a:r>
              <a:rPr lang="en-GB" i="1" dirty="0" smtClean="0">
                <a:solidFill>
                  <a:schemeClr val="bg1">
                    <a:lumMod val="50000"/>
                  </a:schemeClr>
                </a:solidFill>
              </a:rPr>
              <a:t>consequence</a:t>
            </a:r>
          </a:p>
          <a:p>
            <a:pPr lvl="1"/>
            <a:r>
              <a:rPr lang="en-GB" dirty="0" smtClean="0"/>
              <a:t>else</a:t>
            </a:r>
          </a:p>
          <a:p>
            <a:pPr lvl="1"/>
            <a:r>
              <a:rPr lang="en-GB" i="1" dirty="0" smtClean="0">
                <a:solidFill>
                  <a:schemeClr val="bg1">
                    <a:lumMod val="50000"/>
                  </a:schemeClr>
                </a:solidFill>
              </a:rPr>
              <a:t>	consequence</a:t>
            </a:r>
          </a:p>
          <a:p>
            <a:pPr lvl="1"/>
            <a:r>
              <a:rPr lang="en-GB" dirty="0" err="1" smtClean="0"/>
              <a:t>fi</a:t>
            </a:r>
            <a:endParaRPr lang="en-GB" dirty="0" smtClean="0"/>
          </a:p>
          <a:p>
            <a:r>
              <a:rPr lang="en-GB" dirty="0" err="1" smtClean="0"/>
              <a:t>fi</a:t>
            </a:r>
            <a:endParaRPr lang="en-GB" dirty="0"/>
          </a:p>
        </p:txBody>
      </p:sp>
      <p:cxnSp>
        <p:nvCxnSpPr>
          <p:cNvPr id="51" name="Straight Arrow Connector 50"/>
          <p:cNvCxnSpPr/>
          <p:nvPr/>
        </p:nvCxnSpPr>
        <p:spPr>
          <a:xfrm>
            <a:off x="4876800" y="3436918"/>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2" name="TextBox 51"/>
          <p:cNvSpPr txBox="1"/>
          <p:nvPr/>
        </p:nvSpPr>
        <p:spPr>
          <a:xfrm>
            <a:off x="5791200" y="990600"/>
            <a:ext cx="3276600" cy="452431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smtClean="0"/>
              <a:t>if [ </a:t>
            </a:r>
            <a:r>
              <a:rPr lang="en-GB" i="1" dirty="0" smtClean="0">
                <a:solidFill>
                  <a:srgbClr val="FF0000"/>
                </a:solidFill>
              </a:rPr>
              <a:t>test</a:t>
            </a:r>
            <a:r>
              <a:rPr lang="en-GB" dirty="0" smtClean="0"/>
              <a:t> ]</a:t>
            </a:r>
          </a:p>
          <a:p>
            <a:r>
              <a:rPr lang="en-GB" dirty="0" smtClean="0"/>
              <a:t>   then</a:t>
            </a:r>
          </a:p>
          <a:p>
            <a:r>
              <a:rPr lang="en-GB" dirty="0" smtClean="0"/>
              <a:t>	</a:t>
            </a:r>
            <a:r>
              <a:rPr lang="en-GB" i="1" dirty="0" smtClean="0">
                <a:solidFill>
                  <a:schemeClr val="bg1">
                    <a:lumMod val="50000"/>
                  </a:schemeClr>
                </a:solidFill>
              </a:rPr>
              <a:t>consequence</a:t>
            </a:r>
          </a:p>
          <a:p>
            <a:r>
              <a:rPr lang="en-GB" dirty="0" smtClean="0"/>
              <a:t>else</a:t>
            </a:r>
          </a:p>
          <a:p>
            <a:pPr lvl="1"/>
            <a:r>
              <a:rPr lang="en-GB" dirty="0" smtClean="0"/>
              <a:t>if [ </a:t>
            </a:r>
            <a:r>
              <a:rPr lang="en-GB" i="1" dirty="0" smtClean="0">
                <a:solidFill>
                  <a:srgbClr val="0070C0"/>
                </a:solidFill>
              </a:rPr>
              <a:t>test</a:t>
            </a:r>
            <a:r>
              <a:rPr lang="en-GB" dirty="0" smtClean="0"/>
              <a:t> ]</a:t>
            </a:r>
          </a:p>
          <a:p>
            <a:pPr lvl="1"/>
            <a:r>
              <a:rPr lang="en-GB" dirty="0" smtClean="0"/>
              <a:t>   then</a:t>
            </a:r>
          </a:p>
          <a:p>
            <a:pPr lvl="1"/>
            <a:r>
              <a:rPr lang="en-GB" dirty="0" smtClean="0"/>
              <a:t>	</a:t>
            </a:r>
            <a:r>
              <a:rPr lang="en-GB" i="1" dirty="0" smtClean="0">
                <a:solidFill>
                  <a:schemeClr val="bg1">
                    <a:lumMod val="50000"/>
                  </a:schemeClr>
                </a:solidFill>
              </a:rPr>
              <a:t>consequence</a:t>
            </a:r>
          </a:p>
          <a:p>
            <a:pPr lvl="1"/>
            <a:r>
              <a:rPr lang="en-GB" dirty="0" smtClean="0"/>
              <a:t>else</a:t>
            </a:r>
          </a:p>
          <a:p>
            <a:pPr lvl="1"/>
            <a:r>
              <a:rPr lang="en-GB" dirty="0" smtClean="0"/>
              <a:t>	if [ </a:t>
            </a:r>
            <a:r>
              <a:rPr lang="en-GB" i="1" dirty="0" smtClean="0">
                <a:solidFill>
                  <a:srgbClr val="00B050"/>
                </a:solidFill>
              </a:rPr>
              <a:t>test</a:t>
            </a:r>
            <a:r>
              <a:rPr lang="en-GB" dirty="0" smtClean="0"/>
              <a:t> ]</a:t>
            </a:r>
          </a:p>
          <a:p>
            <a:pPr lvl="1"/>
            <a:r>
              <a:rPr lang="en-GB" dirty="0" smtClean="0"/>
              <a:t>   	        then</a:t>
            </a:r>
          </a:p>
          <a:p>
            <a:pPr lvl="1"/>
            <a:r>
              <a:rPr lang="en-GB" dirty="0" smtClean="0"/>
              <a:t>		</a:t>
            </a:r>
            <a:r>
              <a:rPr lang="en-GB" i="1" dirty="0" smtClean="0">
                <a:solidFill>
                  <a:schemeClr val="bg1">
                    <a:lumMod val="50000"/>
                  </a:schemeClr>
                </a:solidFill>
              </a:rPr>
              <a:t>consequence</a:t>
            </a:r>
          </a:p>
          <a:p>
            <a:pPr lvl="1"/>
            <a:r>
              <a:rPr lang="en-GB" dirty="0" smtClean="0"/>
              <a:t>	else</a:t>
            </a:r>
          </a:p>
          <a:p>
            <a:pPr lvl="1"/>
            <a:r>
              <a:rPr lang="en-GB" i="1" dirty="0" smtClean="0">
                <a:solidFill>
                  <a:schemeClr val="bg1">
                    <a:lumMod val="50000"/>
                  </a:schemeClr>
                </a:solidFill>
              </a:rPr>
              <a:t>		consequence</a:t>
            </a:r>
          </a:p>
          <a:p>
            <a:pPr lvl="1"/>
            <a:r>
              <a:rPr lang="en-GB" i="1" dirty="0" smtClean="0">
                <a:solidFill>
                  <a:schemeClr val="bg1">
                    <a:lumMod val="50000"/>
                  </a:schemeClr>
                </a:solidFill>
              </a:rPr>
              <a:t>	</a:t>
            </a:r>
            <a:r>
              <a:rPr lang="en-GB" dirty="0" smtClean="0"/>
              <a:t> </a:t>
            </a:r>
            <a:r>
              <a:rPr lang="en-GB" dirty="0" err="1" smtClean="0"/>
              <a:t>fi</a:t>
            </a:r>
            <a:endParaRPr lang="en-GB" i="1" dirty="0" smtClean="0">
              <a:solidFill>
                <a:schemeClr val="bg1">
                  <a:lumMod val="50000"/>
                </a:schemeClr>
              </a:solidFill>
            </a:endParaRPr>
          </a:p>
          <a:p>
            <a:pPr lvl="1"/>
            <a:r>
              <a:rPr lang="en-GB" dirty="0" err="1" smtClean="0"/>
              <a:t>fi</a:t>
            </a:r>
            <a:endParaRPr lang="en-GB" dirty="0" smtClean="0"/>
          </a:p>
          <a:p>
            <a:r>
              <a:rPr lang="en-GB" dirty="0" err="1" smtClean="0"/>
              <a:t>fi</a:t>
            </a:r>
            <a:endParaRPr lang="en-GB" dirty="0"/>
          </a:p>
        </p:txBody>
      </p:sp>
      <p:sp>
        <p:nvSpPr>
          <p:cNvPr id="54" name="TextBox 53"/>
          <p:cNvSpPr txBox="1"/>
          <p:nvPr/>
        </p:nvSpPr>
        <p:spPr>
          <a:xfrm>
            <a:off x="0" y="5635079"/>
            <a:ext cx="9144000" cy="384721"/>
          </a:xfrm>
          <a:prstGeom prst="rect">
            <a:avLst/>
          </a:prstGeom>
          <a:noFill/>
        </p:spPr>
        <p:txBody>
          <a:bodyPr wrap="square" rtlCol="0">
            <a:spAutoFit/>
          </a:bodyPr>
          <a:lstStyle/>
          <a:p>
            <a:pPr algn="ctr"/>
            <a:r>
              <a:rPr lang="en-GB" sz="1900" dirty="0" smtClean="0"/>
              <a:t>You can also have </a:t>
            </a:r>
            <a:r>
              <a:rPr lang="en-GB" sz="1900" b="1" dirty="0" smtClean="0"/>
              <a:t>nested conditionals</a:t>
            </a:r>
            <a:r>
              <a:rPr lang="en-GB" sz="1900" dirty="0" smtClean="0"/>
              <a:t>. But do it when necessary, not just to waste space </a:t>
            </a:r>
            <a:r>
              <a:rPr lang="en-GB" sz="1900" dirty="0" smtClean="0">
                <a:sym typeface="Wingdings" pitchFamily="2" charset="2"/>
              </a:rPr>
              <a:t></a:t>
            </a:r>
            <a:endParaRPr lang="en-GB"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32</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4" name="Picture 13" descr="A.gif"/>
          <p:cNvPicPr>
            <a:picLocks noChangeAspect="1"/>
          </p:cNvPicPr>
          <p:nvPr/>
        </p:nvPicPr>
        <p:blipFill>
          <a:blip r:embed="rId3"/>
          <a:stretch>
            <a:fillRect/>
          </a:stretch>
        </p:blipFill>
        <p:spPr>
          <a:xfrm>
            <a:off x="1455420" y="1005840"/>
            <a:ext cx="6233160" cy="5242560"/>
          </a:xfrm>
          <a:prstGeom prst="rect">
            <a:avLst/>
          </a:prstGeom>
        </p:spPr>
      </p:pic>
      <p:pic>
        <p:nvPicPr>
          <p:cNvPr id="15" name="Picture 14" descr="B.gif"/>
          <p:cNvPicPr>
            <a:picLocks noChangeAspect="1"/>
          </p:cNvPicPr>
          <p:nvPr/>
        </p:nvPicPr>
        <p:blipFill>
          <a:blip r:embed="rId4"/>
          <a:stretch>
            <a:fillRect/>
          </a:stretch>
        </p:blipFill>
        <p:spPr>
          <a:xfrm>
            <a:off x="1455420" y="1005840"/>
            <a:ext cx="6233160" cy="5242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33</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0" y="1143000"/>
            <a:ext cx="9144000" cy="1061829"/>
          </a:xfrm>
          <a:prstGeom prst="rect">
            <a:avLst/>
          </a:prstGeom>
          <a:noFill/>
        </p:spPr>
        <p:txBody>
          <a:bodyPr wrap="square" rtlCol="0">
            <a:spAutoFit/>
          </a:bodyPr>
          <a:lstStyle/>
          <a:p>
            <a:r>
              <a:rPr lang="en-GB" sz="2100" dirty="0" smtClean="0"/>
              <a:t>1) Write a script that takes as argument a folder name. If no argument is provided, tell the user one is needed. If two arguments are provided, tell the user we need only one. If one argument is provided, then make a folder with that name.</a:t>
            </a:r>
            <a:endParaRPr lang="en-GB" sz="2100" dirty="0"/>
          </a:p>
        </p:txBody>
      </p:sp>
      <p:sp>
        <p:nvSpPr>
          <p:cNvPr id="13" name="TextBox 12"/>
          <p:cNvSpPr txBox="1"/>
          <p:nvPr/>
        </p:nvSpPr>
        <p:spPr>
          <a:xfrm>
            <a:off x="152400" y="2272605"/>
            <a:ext cx="88392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100" dirty="0" smtClean="0"/>
              <a:t>#!/bin/bash</a:t>
            </a:r>
          </a:p>
          <a:p>
            <a:r>
              <a:rPr lang="en-GB" sz="2100" dirty="0" smtClean="0"/>
              <a:t>if [ “$#” –</a:t>
            </a:r>
            <a:r>
              <a:rPr lang="en-GB" sz="2100" dirty="0" err="1" smtClean="0"/>
              <a:t>eq</a:t>
            </a:r>
            <a:r>
              <a:rPr lang="en-GB" sz="2100" dirty="0" smtClean="0"/>
              <a:t> 0 ] ; then echo “Dumb user, give me a folder name” ; </a:t>
            </a:r>
            <a:r>
              <a:rPr lang="en-GB" sz="2100" dirty="0" err="1" smtClean="0"/>
              <a:t>fi</a:t>
            </a:r>
            <a:endParaRPr lang="en-GB" sz="2100" dirty="0" smtClean="0"/>
          </a:p>
          <a:p>
            <a:r>
              <a:rPr lang="en-GB" sz="2100" dirty="0" smtClean="0"/>
              <a:t>if [ “$#” –</a:t>
            </a:r>
            <a:r>
              <a:rPr lang="en-GB" sz="2100" dirty="0" err="1" smtClean="0"/>
              <a:t>ge</a:t>
            </a:r>
            <a:r>
              <a:rPr lang="en-GB" sz="2100" dirty="0" smtClean="0"/>
              <a:t> 2 ] ; then echo “So generous! But I only need one argument “ ; </a:t>
            </a:r>
            <a:r>
              <a:rPr lang="en-GB" sz="2100" dirty="0" err="1" smtClean="0"/>
              <a:t>fi</a:t>
            </a:r>
            <a:endParaRPr lang="en-GB" sz="2100" dirty="0" smtClean="0"/>
          </a:p>
          <a:p>
            <a:r>
              <a:rPr lang="en-GB" sz="2100" dirty="0" smtClean="0"/>
              <a:t>if [ “$#” –</a:t>
            </a:r>
            <a:r>
              <a:rPr lang="en-GB" sz="2100" dirty="0" err="1" smtClean="0"/>
              <a:t>eq</a:t>
            </a:r>
            <a:r>
              <a:rPr lang="en-GB" sz="2100" dirty="0" smtClean="0"/>
              <a:t> 1 ] ; then </a:t>
            </a:r>
            <a:r>
              <a:rPr lang="en-GB" sz="2100" dirty="0" err="1" smtClean="0"/>
              <a:t>mkdir</a:t>
            </a:r>
            <a:r>
              <a:rPr lang="en-GB" sz="2100" dirty="0" smtClean="0"/>
              <a:t> $1 ; </a:t>
            </a:r>
            <a:r>
              <a:rPr lang="en-GB" sz="2100" dirty="0" err="1" smtClean="0"/>
              <a:t>fi</a:t>
            </a:r>
            <a:endParaRPr lang="en-GB" sz="2100" dirty="0"/>
          </a:p>
        </p:txBody>
      </p:sp>
      <p:sp>
        <p:nvSpPr>
          <p:cNvPr id="14" name="TextBox 13"/>
          <p:cNvSpPr txBox="1"/>
          <p:nvPr/>
        </p:nvSpPr>
        <p:spPr>
          <a:xfrm>
            <a:off x="152400" y="2220248"/>
            <a:ext cx="8839200" cy="33239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100" dirty="0" smtClean="0"/>
              <a:t>#!/bin/bash</a:t>
            </a:r>
          </a:p>
          <a:p>
            <a:r>
              <a:rPr lang="en-GB" sz="2100" b="1" dirty="0" smtClean="0">
                <a:solidFill>
                  <a:srgbClr val="FF0000"/>
                </a:solidFill>
              </a:rPr>
              <a:t>if</a:t>
            </a:r>
            <a:r>
              <a:rPr lang="en-GB" sz="2100" dirty="0" smtClean="0"/>
              <a:t> [ “$#” –</a:t>
            </a:r>
            <a:r>
              <a:rPr lang="en-GB" sz="2100" dirty="0" err="1" smtClean="0"/>
              <a:t>eq</a:t>
            </a:r>
            <a:r>
              <a:rPr lang="en-GB" sz="2100" dirty="0" smtClean="0"/>
              <a:t> 0 ]</a:t>
            </a:r>
          </a:p>
          <a:p>
            <a:r>
              <a:rPr lang="en-GB" sz="2100" dirty="0" smtClean="0"/>
              <a:t>	then</a:t>
            </a:r>
          </a:p>
          <a:p>
            <a:r>
              <a:rPr lang="en-GB" sz="2100" dirty="0" smtClean="0"/>
              <a:t>		echo “Dumb user, give me a folder name”</a:t>
            </a:r>
          </a:p>
          <a:p>
            <a:r>
              <a:rPr lang="en-GB" sz="2100" dirty="0" smtClean="0"/>
              <a:t>	</a:t>
            </a:r>
            <a:r>
              <a:rPr lang="en-GB" sz="2100" dirty="0" err="1" smtClean="0">
                <a:solidFill>
                  <a:schemeClr val="tx1"/>
                </a:solidFill>
              </a:rPr>
              <a:t>elif</a:t>
            </a:r>
            <a:r>
              <a:rPr lang="en-GB" sz="2100" dirty="0" smtClean="0"/>
              <a:t> [ “$#” –</a:t>
            </a:r>
            <a:r>
              <a:rPr lang="en-GB" sz="2100" dirty="0" err="1" smtClean="0"/>
              <a:t>ge</a:t>
            </a:r>
            <a:r>
              <a:rPr lang="en-GB" sz="2100" dirty="0" smtClean="0"/>
              <a:t> 2 ]</a:t>
            </a:r>
          </a:p>
          <a:p>
            <a:r>
              <a:rPr lang="en-GB" sz="2100" dirty="0" smtClean="0"/>
              <a:t>	</a:t>
            </a:r>
            <a:r>
              <a:rPr lang="en-GB" sz="2100" dirty="0" smtClean="0"/>
              <a:t>	then</a:t>
            </a:r>
          </a:p>
          <a:p>
            <a:r>
              <a:rPr lang="en-GB" sz="2100" dirty="0" smtClean="0"/>
              <a:t>	</a:t>
            </a:r>
            <a:r>
              <a:rPr lang="en-GB" sz="2100" dirty="0" smtClean="0"/>
              <a:t>		echo “So generous! But I only need one argument “</a:t>
            </a:r>
          </a:p>
          <a:p>
            <a:r>
              <a:rPr lang="en-GB" sz="2100" dirty="0" smtClean="0"/>
              <a:t>	</a:t>
            </a:r>
            <a:r>
              <a:rPr lang="en-GB" sz="2100" dirty="0" smtClean="0"/>
              <a:t>	else</a:t>
            </a:r>
          </a:p>
          <a:p>
            <a:r>
              <a:rPr lang="en-GB" sz="2100" dirty="0" smtClean="0"/>
              <a:t>	</a:t>
            </a:r>
            <a:r>
              <a:rPr lang="en-GB" sz="2100" dirty="0" smtClean="0"/>
              <a:t>		</a:t>
            </a:r>
            <a:r>
              <a:rPr lang="en-GB" sz="2100" dirty="0" err="1" smtClean="0"/>
              <a:t>mkdir</a:t>
            </a:r>
            <a:r>
              <a:rPr lang="en-GB" sz="2100" dirty="0" smtClean="0"/>
              <a:t> $1</a:t>
            </a:r>
          </a:p>
          <a:p>
            <a:r>
              <a:rPr lang="en-GB" sz="2100" b="1" dirty="0" err="1" smtClean="0">
                <a:solidFill>
                  <a:srgbClr val="FF0000"/>
                </a:solidFill>
              </a:rPr>
              <a:t>fi</a:t>
            </a:r>
            <a:endParaRPr lang="en-GB" sz="2100" b="1" dirty="0" smtClean="0">
              <a:solidFill>
                <a:srgbClr val="FF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34</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2" name="Picture 11" descr="new1.gif"/>
          <p:cNvPicPr>
            <a:picLocks noChangeAspect="1"/>
          </p:cNvPicPr>
          <p:nvPr/>
        </p:nvPicPr>
        <p:blipFill>
          <a:blip r:embed="rId3"/>
          <a:stretch>
            <a:fillRect/>
          </a:stretch>
        </p:blipFill>
        <p:spPr>
          <a:xfrm>
            <a:off x="685800" y="1066799"/>
            <a:ext cx="8001000" cy="5116217"/>
          </a:xfrm>
          <a:prstGeom prst="rect">
            <a:avLst/>
          </a:prstGeom>
        </p:spPr>
      </p:pic>
      <p:pic>
        <p:nvPicPr>
          <p:cNvPr id="15" name="Picture 14" descr="new.gif"/>
          <p:cNvPicPr>
            <a:picLocks noChangeAspect="1"/>
          </p:cNvPicPr>
          <p:nvPr/>
        </p:nvPicPr>
        <p:blipFill>
          <a:blip r:embed="rId4"/>
          <a:stretch>
            <a:fillRect/>
          </a:stretch>
        </p:blipFill>
        <p:spPr>
          <a:xfrm>
            <a:off x="685800" y="1066799"/>
            <a:ext cx="8001000" cy="5116217"/>
          </a:xfrm>
          <a:prstGeom prst="rect">
            <a:avLst/>
          </a:prstGeom>
        </p:spPr>
      </p:pic>
      <p:pic>
        <p:nvPicPr>
          <p:cNvPr id="16" name="Picture 15" descr="new3.gif"/>
          <p:cNvPicPr>
            <a:picLocks noChangeAspect="1"/>
          </p:cNvPicPr>
          <p:nvPr/>
        </p:nvPicPr>
        <p:blipFill>
          <a:blip r:embed="rId5"/>
          <a:stretch>
            <a:fillRect/>
          </a:stretch>
        </p:blipFill>
        <p:spPr>
          <a:xfrm>
            <a:off x="685800" y="1066799"/>
            <a:ext cx="8001000" cy="5116217"/>
          </a:xfrm>
          <a:prstGeom prst="rect">
            <a:avLst/>
          </a:prstGeom>
        </p:spPr>
      </p:pic>
      <p:pic>
        <p:nvPicPr>
          <p:cNvPr id="17" name="Picture 16" descr="new4.gif"/>
          <p:cNvPicPr>
            <a:picLocks noChangeAspect="1"/>
          </p:cNvPicPr>
          <p:nvPr/>
        </p:nvPicPr>
        <p:blipFill>
          <a:blip r:embed="rId6"/>
          <a:stretch>
            <a:fillRect/>
          </a:stretch>
        </p:blipFill>
        <p:spPr>
          <a:xfrm>
            <a:off x="685800" y="1066799"/>
            <a:ext cx="8001000" cy="5116217"/>
          </a:xfrm>
          <a:prstGeom prst="rect">
            <a:avLst/>
          </a:prstGeom>
        </p:spPr>
      </p:pic>
      <p:pic>
        <p:nvPicPr>
          <p:cNvPr id="18" name="Picture 17" descr="new5.gif"/>
          <p:cNvPicPr>
            <a:picLocks noChangeAspect="1"/>
          </p:cNvPicPr>
          <p:nvPr/>
        </p:nvPicPr>
        <p:blipFill>
          <a:blip r:embed="rId7"/>
          <a:stretch>
            <a:fillRect/>
          </a:stretch>
        </p:blipFill>
        <p:spPr>
          <a:xfrm>
            <a:off x="685800" y="1066799"/>
            <a:ext cx="8001000" cy="51162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35</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2" name="Picture 11" descr="q2.gif"/>
          <p:cNvPicPr>
            <a:picLocks noChangeAspect="1"/>
          </p:cNvPicPr>
          <p:nvPr/>
        </p:nvPicPr>
        <p:blipFill>
          <a:blip r:embed="rId3"/>
          <a:stretch>
            <a:fillRect/>
          </a:stretch>
        </p:blipFill>
        <p:spPr>
          <a:xfrm>
            <a:off x="0" y="1066800"/>
            <a:ext cx="6583680" cy="1577340"/>
          </a:xfrm>
          <a:prstGeom prst="rect">
            <a:avLst/>
          </a:prstGeom>
        </p:spPr>
      </p:pic>
      <p:pic>
        <p:nvPicPr>
          <p:cNvPr id="17" name="Picture 16" descr="q1.gif"/>
          <p:cNvPicPr>
            <a:picLocks noChangeAspect="1"/>
          </p:cNvPicPr>
          <p:nvPr/>
        </p:nvPicPr>
        <p:blipFill>
          <a:blip r:embed="rId4"/>
          <a:srcRect l="57500"/>
          <a:stretch>
            <a:fillRect/>
          </a:stretch>
        </p:blipFill>
        <p:spPr>
          <a:xfrm>
            <a:off x="5257800" y="2438400"/>
            <a:ext cx="3886200" cy="3538460"/>
          </a:xfrm>
          <a:prstGeom prst="rect">
            <a:avLst/>
          </a:prstGeom>
        </p:spPr>
      </p:pic>
      <p:sp>
        <p:nvSpPr>
          <p:cNvPr id="18" name="TextBox 17"/>
          <p:cNvSpPr txBox="1"/>
          <p:nvPr/>
        </p:nvSpPr>
        <p:spPr>
          <a:xfrm>
            <a:off x="838200" y="3014008"/>
            <a:ext cx="3962400" cy="1938992"/>
          </a:xfrm>
          <a:prstGeom prst="rect">
            <a:avLst/>
          </a:prstGeom>
          <a:noFill/>
        </p:spPr>
        <p:txBody>
          <a:bodyPr wrap="square" rtlCol="0">
            <a:spAutoFit/>
          </a:bodyPr>
          <a:lstStyle/>
          <a:p>
            <a:r>
              <a:rPr lang="en-GB" sz="2000" dirty="0" smtClean="0"/>
              <a:t>Note that </a:t>
            </a:r>
            <a:r>
              <a:rPr lang="en-GB" sz="2000" dirty="0" smtClean="0">
                <a:solidFill>
                  <a:srgbClr val="FF0000"/>
                </a:solidFill>
              </a:rPr>
              <a:t>-d</a:t>
            </a:r>
            <a:r>
              <a:rPr lang="en-GB" sz="2000" dirty="0" smtClean="0"/>
              <a:t> tests if a directory exists and </a:t>
            </a:r>
            <a:r>
              <a:rPr lang="en-GB" sz="2000" dirty="0" smtClean="0">
                <a:solidFill>
                  <a:srgbClr val="FF0000"/>
                </a:solidFill>
              </a:rPr>
              <a:t>-f</a:t>
            </a:r>
            <a:r>
              <a:rPr lang="en-GB" sz="2000" dirty="0" smtClean="0"/>
              <a:t> tests if a file exists, e.g.</a:t>
            </a:r>
          </a:p>
          <a:p>
            <a:r>
              <a:rPr lang="en-GB" sz="2000" dirty="0" smtClean="0">
                <a:solidFill>
                  <a:srgbClr val="FF0000"/>
                </a:solidFill>
              </a:rPr>
              <a:t>if [ </a:t>
            </a:r>
            <a:r>
              <a:rPr lang="en-GB" sz="2000" dirty="0" smtClean="0">
                <a:solidFill>
                  <a:srgbClr val="FF0000"/>
                </a:solidFill>
              </a:rPr>
              <a:t>-d CSCI330/assign ]</a:t>
            </a:r>
          </a:p>
          <a:p>
            <a:r>
              <a:rPr lang="en-GB" sz="2000" dirty="0" smtClean="0"/>
              <a:t>tests if the folder </a:t>
            </a:r>
            <a:r>
              <a:rPr lang="en-GB" sz="2000" i="1" dirty="0" smtClean="0"/>
              <a:t>assign</a:t>
            </a:r>
            <a:r>
              <a:rPr lang="en-GB" sz="2000" dirty="0" smtClean="0"/>
              <a:t> exists, and</a:t>
            </a:r>
          </a:p>
          <a:p>
            <a:r>
              <a:rPr lang="en-GB" sz="2000" dirty="0" smtClean="0">
                <a:solidFill>
                  <a:srgbClr val="FF0000"/>
                </a:solidFill>
              </a:rPr>
              <a:t>if [ </a:t>
            </a:r>
            <a:r>
              <a:rPr lang="en-GB" sz="2000" dirty="0" smtClean="0">
                <a:solidFill>
                  <a:srgbClr val="FF0000"/>
                </a:solidFill>
              </a:rPr>
              <a:t>-f CSCI/assign/mine/1/</a:t>
            </a:r>
            <a:r>
              <a:rPr lang="en-GB" sz="2000" dirty="0" err="1" smtClean="0">
                <a:solidFill>
                  <a:srgbClr val="FF0000"/>
                </a:solidFill>
              </a:rPr>
              <a:t>ans</a:t>
            </a:r>
            <a:r>
              <a:rPr lang="en-GB" sz="2000" dirty="0" smtClean="0">
                <a:solidFill>
                  <a:srgbClr val="FF0000"/>
                </a:solidFill>
              </a:rPr>
              <a:t> ]</a:t>
            </a:r>
          </a:p>
          <a:p>
            <a:r>
              <a:rPr lang="en-GB" sz="2000" dirty="0" smtClean="0"/>
              <a:t>tests if file </a:t>
            </a:r>
            <a:r>
              <a:rPr lang="en-GB" sz="2000" i="1" dirty="0" err="1" smtClean="0"/>
              <a:t>ans</a:t>
            </a:r>
            <a:r>
              <a:rPr lang="en-GB" sz="2000" dirty="0" smtClean="0"/>
              <a:t> exists.</a:t>
            </a:r>
            <a:endParaRPr lang="en-GB" sz="2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36</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0" y="457200"/>
            <a:ext cx="9067800" cy="5909310"/>
          </a:xfrm>
          <a:prstGeom prst="rect">
            <a:avLst/>
          </a:prstGeom>
          <a:noFill/>
        </p:spPr>
        <p:txBody>
          <a:bodyPr wrap="square" rtlCol="0">
            <a:spAutoFit/>
          </a:bodyPr>
          <a:lstStyle/>
          <a:p>
            <a:r>
              <a:rPr lang="en-GB" sz="1400" dirty="0" smtClean="0"/>
              <a:t>#!/bin/bash</a:t>
            </a:r>
          </a:p>
          <a:p>
            <a:r>
              <a:rPr lang="en-GB" sz="1400" dirty="0" smtClean="0"/>
              <a:t>flag="true"</a:t>
            </a:r>
          </a:p>
          <a:p>
            <a:r>
              <a:rPr lang="en-GB" sz="1400" dirty="0" smtClean="0"/>
              <a:t>if [ -d "CSCI330" ]</a:t>
            </a:r>
          </a:p>
          <a:p>
            <a:r>
              <a:rPr lang="en-GB" sz="1400" dirty="0" smtClean="0"/>
              <a:t>	then</a:t>
            </a:r>
          </a:p>
          <a:p>
            <a:r>
              <a:rPr lang="en-GB" sz="1400" dirty="0" smtClean="0"/>
              <a:t>	</a:t>
            </a:r>
            <a:r>
              <a:rPr lang="en-GB" sz="1400" dirty="0" err="1" smtClean="0"/>
              <a:t>cd</a:t>
            </a:r>
            <a:r>
              <a:rPr lang="en-GB" sz="1400" dirty="0" smtClean="0"/>
              <a:t> CSCI330</a:t>
            </a:r>
          </a:p>
          <a:p>
            <a:r>
              <a:rPr lang="en-GB" sz="1400" dirty="0" smtClean="0"/>
              <a:t>	else</a:t>
            </a:r>
          </a:p>
          <a:p>
            <a:r>
              <a:rPr lang="en-GB" sz="1400" dirty="0" smtClean="0"/>
              <a:t>	flag="false"</a:t>
            </a:r>
          </a:p>
          <a:p>
            <a:r>
              <a:rPr lang="en-GB" sz="1400" dirty="0" smtClean="0"/>
              <a:t>	echo "CSCI330 directory does not exist"</a:t>
            </a:r>
          </a:p>
          <a:p>
            <a:r>
              <a:rPr lang="en-GB" sz="1400" dirty="0" err="1" smtClean="0"/>
              <a:t>fi</a:t>
            </a:r>
            <a:endParaRPr lang="en-GB" sz="1400" dirty="0" smtClean="0"/>
          </a:p>
          <a:p>
            <a:r>
              <a:rPr lang="en-GB" sz="1400" dirty="0" smtClean="0"/>
              <a:t>if [ "$flag" == "true" ]</a:t>
            </a:r>
          </a:p>
          <a:p>
            <a:r>
              <a:rPr lang="en-GB" sz="1400" dirty="0" smtClean="0"/>
              <a:t>	then</a:t>
            </a:r>
          </a:p>
          <a:p>
            <a:r>
              <a:rPr lang="en-GB" sz="1400" dirty="0" smtClean="0"/>
              <a:t>	if [ -d "lectures" ]</a:t>
            </a:r>
          </a:p>
          <a:p>
            <a:r>
              <a:rPr lang="en-GB" sz="1400" dirty="0" smtClean="0"/>
              <a:t>		then</a:t>
            </a:r>
          </a:p>
          <a:p>
            <a:r>
              <a:rPr lang="en-GB" sz="1400" dirty="0" smtClean="0"/>
              <a:t>		</a:t>
            </a:r>
            <a:r>
              <a:rPr lang="en-GB" sz="1400" dirty="0" err="1" smtClean="0"/>
              <a:t>cd</a:t>
            </a:r>
            <a:r>
              <a:rPr lang="en-GB" sz="1400" dirty="0" smtClean="0"/>
              <a:t> lectures</a:t>
            </a:r>
          </a:p>
          <a:p>
            <a:r>
              <a:rPr lang="en-GB" sz="1400" dirty="0" smtClean="0"/>
              <a:t>		if [ -d "1" ]</a:t>
            </a:r>
          </a:p>
          <a:p>
            <a:r>
              <a:rPr lang="en-GB" sz="1400" dirty="0" smtClean="0"/>
              <a:t>			then</a:t>
            </a:r>
          </a:p>
          <a:p>
            <a:r>
              <a:rPr lang="en-GB" sz="1400" dirty="0" smtClean="0"/>
              <a:t>			</a:t>
            </a:r>
            <a:r>
              <a:rPr lang="en-GB" sz="1400" dirty="0" err="1" smtClean="0"/>
              <a:t>cd</a:t>
            </a:r>
            <a:r>
              <a:rPr lang="en-GB" sz="1400" dirty="0" smtClean="0"/>
              <a:t> 1</a:t>
            </a:r>
          </a:p>
          <a:p>
            <a:r>
              <a:rPr lang="en-GB" sz="1400" dirty="0" smtClean="0"/>
              <a:t>			if [ -e "1-a" ]</a:t>
            </a:r>
          </a:p>
          <a:p>
            <a:r>
              <a:rPr lang="en-GB" sz="1400" dirty="0" smtClean="0"/>
              <a:t>				then</a:t>
            </a:r>
          </a:p>
          <a:p>
            <a:r>
              <a:rPr lang="en-GB" sz="1400" dirty="0" smtClean="0"/>
              <a:t>				if [ -e "1-b" ]</a:t>
            </a:r>
          </a:p>
          <a:p>
            <a:r>
              <a:rPr lang="en-GB" sz="1400" dirty="0" smtClean="0"/>
              <a:t>					then</a:t>
            </a:r>
          </a:p>
          <a:p>
            <a:r>
              <a:rPr lang="en-GB" sz="1400" dirty="0" smtClean="0"/>
              <a:t>					if [ ! -e "1-c" ]</a:t>
            </a:r>
          </a:p>
          <a:p>
            <a:r>
              <a:rPr lang="en-GB" sz="1400" dirty="0" smtClean="0"/>
              <a:t>					         then</a:t>
            </a:r>
          </a:p>
          <a:p>
            <a:r>
              <a:rPr lang="en-GB" sz="1400" dirty="0" smtClean="0"/>
              <a:t>					         flag="false"</a:t>
            </a:r>
          </a:p>
          <a:p>
            <a:r>
              <a:rPr lang="en-GB" sz="1400" dirty="0" smtClean="0"/>
              <a:t>					         echo "CSCI330/lectures/1/1-c file does not exist"</a:t>
            </a:r>
          </a:p>
          <a:p>
            <a:r>
              <a:rPr lang="en-GB" sz="1400" dirty="0" smtClean="0"/>
              <a:t>					</a:t>
            </a:r>
            <a:r>
              <a:rPr lang="en-GB" sz="1400" dirty="0" err="1" smtClean="0"/>
              <a:t>fi</a:t>
            </a:r>
            <a:endParaRPr lang="en-GB" sz="1400" dirty="0" smtClean="0"/>
          </a:p>
          <a:p>
            <a:r>
              <a:rPr lang="en-GB" sz="1400" dirty="0" smtClean="0"/>
              <a:t>					else</a:t>
            </a:r>
            <a:endParaRPr lang="en-GB" sz="1400" dirty="0"/>
          </a:p>
        </p:txBody>
      </p:sp>
      <p:pic>
        <p:nvPicPr>
          <p:cNvPr id="11" name="Picture 10" descr="tumblr_mcmrkbtFRi1rn22v8o1_500.jpg"/>
          <p:cNvPicPr>
            <a:picLocks noChangeAspect="1"/>
          </p:cNvPicPr>
          <p:nvPr/>
        </p:nvPicPr>
        <p:blipFill>
          <a:blip r:embed="rId3"/>
          <a:srcRect b="13184"/>
          <a:stretch>
            <a:fillRect/>
          </a:stretch>
        </p:blipFill>
        <p:spPr>
          <a:xfrm>
            <a:off x="3962400" y="1013908"/>
            <a:ext cx="5105400" cy="3253292"/>
          </a:xfrm>
          <a:prstGeom prst="rect">
            <a:avLst/>
          </a:prstGeom>
        </p:spPr>
      </p:pic>
      <p:sp>
        <p:nvSpPr>
          <p:cNvPr id="12" name="TextBox 11"/>
          <p:cNvSpPr txBox="1"/>
          <p:nvPr/>
        </p:nvSpPr>
        <p:spPr>
          <a:xfrm>
            <a:off x="76200" y="4960203"/>
            <a:ext cx="4495800" cy="830997"/>
          </a:xfrm>
          <a:prstGeom prst="rect">
            <a:avLst/>
          </a:prstGeom>
          <a:noFill/>
          <a:ln w="38100">
            <a:solidFill>
              <a:srgbClr val="FF0000"/>
            </a:solidFill>
          </a:ln>
        </p:spPr>
        <p:txBody>
          <a:bodyPr wrap="square" rtlCol="0">
            <a:spAutoFit/>
          </a:bodyPr>
          <a:lstStyle/>
          <a:p>
            <a:pPr algn="ctr"/>
            <a:r>
              <a:rPr lang="en-GB" sz="2400" dirty="0" smtClean="0"/>
              <a:t>You could use </a:t>
            </a:r>
            <a:r>
              <a:rPr lang="en-GB" sz="2400" b="1" dirty="0" smtClean="0"/>
              <a:t>exit</a:t>
            </a:r>
            <a:r>
              <a:rPr lang="en-GB" sz="2400" dirty="0" smtClean="0"/>
              <a:t> to stop earlier</a:t>
            </a:r>
          </a:p>
          <a:p>
            <a:pPr algn="ctr"/>
            <a:r>
              <a:rPr lang="en-GB" sz="2400" dirty="0" smtClean="0"/>
              <a:t>and simplify the code’s structure.</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1003d8e62009b629c8ee3d0de1d4453.jpg"/>
          <p:cNvPicPr>
            <a:picLocks noChangeAspect="1"/>
          </p:cNvPicPr>
          <p:nvPr/>
        </p:nvPicPr>
        <p:blipFill>
          <a:blip r:embed="rId2"/>
          <a:stretch>
            <a:fillRect/>
          </a:stretch>
        </p:blipFill>
        <p:spPr>
          <a:xfrm>
            <a:off x="5791200" y="3688080"/>
            <a:ext cx="3202048" cy="3169920"/>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37</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0" y="838200"/>
            <a:ext cx="3124200" cy="5262979"/>
          </a:xfrm>
          <a:prstGeom prst="rect">
            <a:avLst/>
          </a:prstGeom>
          <a:noFill/>
        </p:spPr>
        <p:txBody>
          <a:bodyPr wrap="square" rtlCol="0">
            <a:spAutoFit/>
          </a:bodyPr>
          <a:lstStyle/>
          <a:p>
            <a:r>
              <a:rPr lang="en-GB" sz="1200" dirty="0" smtClean="0"/>
              <a:t>#!/bin/bash</a:t>
            </a:r>
          </a:p>
          <a:p>
            <a:endParaRPr lang="en-GB" sz="1200" dirty="0" smtClean="0"/>
          </a:p>
          <a:p>
            <a:r>
              <a:rPr lang="en-GB" sz="1200" dirty="0" smtClean="0"/>
              <a:t>#check to see if CSCI330 exists</a:t>
            </a:r>
          </a:p>
          <a:p>
            <a:r>
              <a:rPr lang="en-GB" sz="1200" dirty="0" smtClean="0"/>
              <a:t>if [ ! -d "CSCI330" ]</a:t>
            </a:r>
          </a:p>
          <a:p>
            <a:r>
              <a:rPr lang="en-GB" sz="1200" dirty="0" smtClean="0"/>
              <a:t>  then</a:t>
            </a:r>
          </a:p>
          <a:p>
            <a:r>
              <a:rPr lang="en-GB" sz="1200" dirty="0" smtClean="0"/>
              <a:t>    echo "CSCI330 directory does not exist"</a:t>
            </a:r>
          </a:p>
          <a:p>
            <a:r>
              <a:rPr lang="en-GB" sz="1200" dirty="0" smtClean="0"/>
              <a:t>    exit 1</a:t>
            </a:r>
          </a:p>
          <a:p>
            <a:r>
              <a:rPr lang="en-GB" sz="1200" dirty="0" smtClean="0"/>
              <a:t>else</a:t>
            </a:r>
          </a:p>
          <a:p>
            <a:r>
              <a:rPr lang="en-GB" sz="1200" dirty="0" smtClean="0"/>
              <a:t>  </a:t>
            </a:r>
            <a:r>
              <a:rPr lang="en-GB" sz="1200" dirty="0" err="1" smtClean="0"/>
              <a:t>cd</a:t>
            </a:r>
            <a:r>
              <a:rPr lang="en-GB" sz="1200" dirty="0" smtClean="0"/>
              <a:t> "CSCI330"</a:t>
            </a:r>
          </a:p>
          <a:p>
            <a:r>
              <a:rPr lang="en-GB" sz="1200" dirty="0" err="1" smtClean="0"/>
              <a:t>fi</a:t>
            </a:r>
            <a:endParaRPr lang="en-GB" sz="1200" dirty="0" smtClean="0"/>
          </a:p>
          <a:p>
            <a:endParaRPr lang="en-GB" sz="1200" dirty="0" smtClean="0"/>
          </a:p>
          <a:p>
            <a:r>
              <a:rPr lang="en-GB" sz="1200" dirty="0" smtClean="0"/>
              <a:t>#check to see if lectures, assign, and stuff</a:t>
            </a:r>
          </a:p>
          <a:p>
            <a:r>
              <a:rPr lang="en-GB" sz="1200" dirty="0" smtClean="0"/>
              <a:t>#exist inside of CSCI330</a:t>
            </a:r>
          </a:p>
          <a:p>
            <a:r>
              <a:rPr lang="en-GB" sz="1200" dirty="0" smtClean="0"/>
              <a:t>if [ ! -d "lectures" ]</a:t>
            </a:r>
          </a:p>
          <a:p>
            <a:r>
              <a:rPr lang="en-GB" sz="1200" dirty="0" smtClean="0"/>
              <a:t>  then</a:t>
            </a:r>
          </a:p>
          <a:p>
            <a:r>
              <a:rPr lang="en-GB" sz="1200" dirty="0" smtClean="0"/>
              <a:t>    echo "lectures directory does not exist"</a:t>
            </a:r>
          </a:p>
          <a:p>
            <a:r>
              <a:rPr lang="en-GB" sz="1200" dirty="0" smtClean="0"/>
              <a:t>    exit 1</a:t>
            </a:r>
          </a:p>
          <a:p>
            <a:r>
              <a:rPr lang="en-GB" sz="1200" dirty="0" err="1" smtClean="0"/>
              <a:t>elif</a:t>
            </a:r>
            <a:r>
              <a:rPr lang="en-GB" sz="1200" dirty="0" smtClean="0"/>
              <a:t> [ ! -d "assign" ]</a:t>
            </a:r>
          </a:p>
          <a:p>
            <a:r>
              <a:rPr lang="en-GB" sz="1200" dirty="0" smtClean="0"/>
              <a:t>  then</a:t>
            </a:r>
          </a:p>
          <a:p>
            <a:r>
              <a:rPr lang="en-GB" sz="1200" dirty="0" smtClean="0"/>
              <a:t>    echo "assign directory does not exist"</a:t>
            </a:r>
          </a:p>
          <a:p>
            <a:r>
              <a:rPr lang="en-GB" sz="1200" dirty="0" smtClean="0"/>
              <a:t>    exit 1</a:t>
            </a:r>
          </a:p>
          <a:p>
            <a:r>
              <a:rPr lang="en-GB" sz="1200" dirty="0" err="1" smtClean="0"/>
              <a:t>elif</a:t>
            </a:r>
            <a:r>
              <a:rPr lang="en-GB" sz="1200" dirty="0" smtClean="0"/>
              <a:t> [ ! -d "stuff" ]</a:t>
            </a:r>
          </a:p>
          <a:p>
            <a:r>
              <a:rPr lang="en-GB" sz="1200" dirty="0" smtClean="0"/>
              <a:t>  then</a:t>
            </a:r>
          </a:p>
          <a:p>
            <a:r>
              <a:rPr lang="en-GB" sz="1200" dirty="0" smtClean="0"/>
              <a:t>    echo "stuff directory does not exist"</a:t>
            </a:r>
          </a:p>
          <a:p>
            <a:r>
              <a:rPr lang="en-GB" sz="1200" dirty="0" smtClean="0"/>
              <a:t>    exit 1</a:t>
            </a:r>
          </a:p>
          <a:p>
            <a:r>
              <a:rPr lang="en-GB" sz="1200" dirty="0" smtClean="0"/>
              <a:t>else</a:t>
            </a:r>
          </a:p>
          <a:p>
            <a:r>
              <a:rPr lang="en-GB" sz="1200" dirty="0" smtClean="0"/>
              <a:t>  </a:t>
            </a:r>
            <a:r>
              <a:rPr lang="en-GB" sz="1200" dirty="0" err="1" smtClean="0"/>
              <a:t>cd</a:t>
            </a:r>
            <a:r>
              <a:rPr lang="en-GB" sz="1200" dirty="0" smtClean="0"/>
              <a:t> "lectures"</a:t>
            </a:r>
          </a:p>
          <a:p>
            <a:r>
              <a:rPr lang="en-GB" sz="1200" dirty="0" err="1" smtClean="0"/>
              <a:t>fi</a:t>
            </a:r>
            <a:endParaRPr lang="en-GB" sz="1200" dirty="0"/>
          </a:p>
        </p:txBody>
      </p:sp>
      <p:sp>
        <p:nvSpPr>
          <p:cNvPr id="12" name="TextBox 11"/>
          <p:cNvSpPr txBox="1"/>
          <p:nvPr/>
        </p:nvSpPr>
        <p:spPr>
          <a:xfrm>
            <a:off x="3200400" y="990600"/>
            <a:ext cx="2362200" cy="5539978"/>
          </a:xfrm>
          <a:prstGeom prst="rect">
            <a:avLst/>
          </a:prstGeom>
          <a:noFill/>
        </p:spPr>
        <p:txBody>
          <a:bodyPr wrap="square" rtlCol="0">
            <a:spAutoFit/>
          </a:bodyPr>
          <a:lstStyle/>
          <a:p>
            <a:r>
              <a:rPr lang="en-GB" sz="900" dirty="0" smtClean="0"/>
              <a:t>#check to see if all files and directories</a:t>
            </a:r>
          </a:p>
          <a:p>
            <a:r>
              <a:rPr lang="en-GB" sz="900" dirty="0" smtClean="0"/>
              <a:t>#inside of lectures exist</a:t>
            </a:r>
          </a:p>
          <a:p>
            <a:r>
              <a:rPr lang="en-GB" sz="900" dirty="0" smtClean="0"/>
              <a:t>if [ ! -d "1" ]</a:t>
            </a:r>
          </a:p>
          <a:p>
            <a:r>
              <a:rPr lang="en-GB" sz="900" dirty="0" smtClean="0"/>
              <a:t>  then</a:t>
            </a:r>
          </a:p>
          <a:p>
            <a:r>
              <a:rPr lang="en-GB" sz="900" dirty="0" smtClean="0"/>
              <a:t>    echo "lectures directory 1 does not exist"</a:t>
            </a:r>
          </a:p>
          <a:p>
            <a:r>
              <a:rPr lang="en-GB" sz="900" dirty="0" smtClean="0"/>
              <a:t>    exit 1</a:t>
            </a:r>
          </a:p>
          <a:p>
            <a:r>
              <a:rPr lang="en-GB" sz="900" dirty="0" err="1" smtClean="0"/>
              <a:t>elif</a:t>
            </a:r>
            <a:r>
              <a:rPr lang="en-GB" sz="900" dirty="0" smtClean="0"/>
              <a:t> [ ! -d "2" ]</a:t>
            </a:r>
          </a:p>
          <a:p>
            <a:r>
              <a:rPr lang="en-GB" sz="900" dirty="0" smtClean="0"/>
              <a:t>  then</a:t>
            </a:r>
          </a:p>
          <a:p>
            <a:r>
              <a:rPr lang="en-GB" sz="900" dirty="0" smtClean="0"/>
              <a:t>    echo "lectures directory 2 does not exist"</a:t>
            </a:r>
          </a:p>
          <a:p>
            <a:r>
              <a:rPr lang="en-GB" sz="900" dirty="0" smtClean="0"/>
              <a:t>    exit 1</a:t>
            </a:r>
          </a:p>
          <a:p>
            <a:r>
              <a:rPr lang="en-GB" sz="900" dirty="0" smtClean="0"/>
              <a:t>else</a:t>
            </a:r>
          </a:p>
          <a:p>
            <a:r>
              <a:rPr lang="en-GB" sz="900" dirty="0" smtClean="0"/>
              <a:t>  </a:t>
            </a:r>
            <a:r>
              <a:rPr lang="en-GB" sz="900" dirty="0" err="1" smtClean="0"/>
              <a:t>cd</a:t>
            </a:r>
            <a:r>
              <a:rPr lang="en-GB" sz="900" dirty="0" smtClean="0"/>
              <a:t> "1"</a:t>
            </a:r>
          </a:p>
          <a:p>
            <a:r>
              <a:rPr lang="en-GB" sz="900" dirty="0" smtClean="0"/>
              <a:t>  if [ ! -e "1-a" ]</a:t>
            </a:r>
          </a:p>
          <a:p>
            <a:r>
              <a:rPr lang="en-GB" sz="900" dirty="0" smtClean="0"/>
              <a:t>    then</a:t>
            </a:r>
          </a:p>
          <a:p>
            <a:r>
              <a:rPr lang="en-GB" sz="900" dirty="0" smtClean="0"/>
              <a:t>      echo "lectures file 1-a does not exist"</a:t>
            </a:r>
          </a:p>
          <a:p>
            <a:r>
              <a:rPr lang="en-GB" sz="900" dirty="0" smtClean="0"/>
              <a:t>      exit 1</a:t>
            </a:r>
          </a:p>
          <a:p>
            <a:r>
              <a:rPr lang="en-GB" sz="900" dirty="0" smtClean="0"/>
              <a:t>  </a:t>
            </a:r>
            <a:r>
              <a:rPr lang="en-GB" sz="900" dirty="0" err="1" smtClean="0"/>
              <a:t>elif</a:t>
            </a:r>
            <a:r>
              <a:rPr lang="en-GB" sz="900" dirty="0" smtClean="0"/>
              <a:t> [ ! -e "1-b" ]</a:t>
            </a:r>
          </a:p>
          <a:p>
            <a:r>
              <a:rPr lang="en-GB" sz="900" dirty="0" smtClean="0"/>
              <a:t>    then </a:t>
            </a:r>
          </a:p>
          <a:p>
            <a:r>
              <a:rPr lang="en-GB" sz="900" dirty="0" smtClean="0"/>
              <a:t>      echo "lectures file 1-b does not exist"</a:t>
            </a:r>
          </a:p>
          <a:p>
            <a:r>
              <a:rPr lang="en-GB" sz="900" dirty="0" smtClean="0"/>
              <a:t>      exit 1</a:t>
            </a:r>
          </a:p>
          <a:p>
            <a:r>
              <a:rPr lang="en-GB" sz="900" dirty="0" smtClean="0"/>
              <a:t>  </a:t>
            </a:r>
            <a:r>
              <a:rPr lang="en-GB" sz="900" dirty="0" err="1" smtClean="0"/>
              <a:t>elif</a:t>
            </a:r>
            <a:r>
              <a:rPr lang="en-GB" sz="900" dirty="0" smtClean="0"/>
              <a:t> [ ! -e "1-c" ]</a:t>
            </a:r>
          </a:p>
          <a:p>
            <a:r>
              <a:rPr lang="en-GB" sz="900" dirty="0" smtClean="0"/>
              <a:t>    then</a:t>
            </a:r>
          </a:p>
          <a:p>
            <a:r>
              <a:rPr lang="en-GB" sz="900" dirty="0" smtClean="0"/>
              <a:t>      echo "lectures file 1-c does not exist"</a:t>
            </a:r>
          </a:p>
          <a:p>
            <a:r>
              <a:rPr lang="en-GB" sz="900" dirty="0" smtClean="0"/>
              <a:t>      exit 1</a:t>
            </a:r>
          </a:p>
          <a:p>
            <a:r>
              <a:rPr lang="en-GB" sz="900" dirty="0" smtClean="0"/>
              <a:t>  else</a:t>
            </a:r>
          </a:p>
          <a:p>
            <a:r>
              <a:rPr lang="en-GB" sz="900" dirty="0" smtClean="0"/>
              <a:t>    </a:t>
            </a:r>
            <a:r>
              <a:rPr lang="en-GB" sz="900" dirty="0" err="1" smtClean="0"/>
              <a:t>cd</a:t>
            </a:r>
            <a:r>
              <a:rPr lang="en-GB" sz="900" dirty="0" smtClean="0"/>
              <a:t> ".."</a:t>
            </a:r>
          </a:p>
          <a:p>
            <a:r>
              <a:rPr lang="en-GB" sz="900" dirty="0" smtClean="0"/>
              <a:t>    </a:t>
            </a:r>
            <a:r>
              <a:rPr lang="en-GB" sz="900" dirty="0" err="1" smtClean="0"/>
              <a:t>cd</a:t>
            </a:r>
            <a:r>
              <a:rPr lang="en-GB" sz="900" dirty="0" smtClean="0"/>
              <a:t> "2"</a:t>
            </a:r>
          </a:p>
          <a:p>
            <a:r>
              <a:rPr lang="en-GB" sz="900" dirty="0" smtClean="0"/>
              <a:t>    if [ ! -e "2-a" ]</a:t>
            </a:r>
          </a:p>
          <a:p>
            <a:r>
              <a:rPr lang="en-GB" sz="900" dirty="0" smtClean="0"/>
              <a:t>      then </a:t>
            </a:r>
          </a:p>
          <a:p>
            <a:r>
              <a:rPr lang="en-GB" sz="900" dirty="0" smtClean="0"/>
              <a:t>        echo "lectures file 2-a does not exist"</a:t>
            </a:r>
          </a:p>
          <a:p>
            <a:r>
              <a:rPr lang="en-GB" sz="900" dirty="0" smtClean="0"/>
              <a:t>        exit 1</a:t>
            </a:r>
          </a:p>
          <a:p>
            <a:r>
              <a:rPr lang="en-GB" sz="900" dirty="0" smtClean="0"/>
              <a:t>    else</a:t>
            </a:r>
          </a:p>
          <a:p>
            <a:r>
              <a:rPr lang="en-GB" sz="900" dirty="0" smtClean="0"/>
              <a:t>      </a:t>
            </a:r>
            <a:r>
              <a:rPr lang="en-GB" sz="900" dirty="0" err="1" smtClean="0"/>
              <a:t>cd</a:t>
            </a:r>
            <a:r>
              <a:rPr lang="en-GB" sz="900" dirty="0" smtClean="0"/>
              <a:t> ".."</a:t>
            </a:r>
          </a:p>
          <a:p>
            <a:r>
              <a:rPr lang="en-GB" sz="900" dirty="0" smtClean="0"/>
              <a:t>      </a:t>
            </a:r>
            <a:r>
              <a:rPr lang="en-GB" sz="900" dirty="0" err="1" smtClean="0"/>
              <a:t>cd</a:t>
            </a:r>
            <a:r>
              <a:rPr lang="en-GB" sz="900" dirty="0" smtClean="0"/>
              <a:t> ".."</a:t>
            </a:r>
          </a:p>
          <a:p>
            <a:r>
              <a:rPr lang="en-GB" sz="900" dirty="0" smtClean="0"/>
              <a:t>      </a:t>
            </a:r>
            <a:r>
              <a:rPr lang="en-GB" sz="900" dirty="0" err="1" smtClean="0"/>
              <a:t>cd</a:t>
            </a:r>
            <a:r>
              <a:rPr lang="en-GB" sz="900" dirty="0" smtClean="0"/>
              <a:t> "assign"</a:t>
            </a:r>
          </a:p>
          <a:p>
            <a:r>
              <a:rPr lang="en-GB" sz="900" dirty="0" smtClean="0"/>
              <a:t>    </a:t>
            </a:r>
            <a:r>
              <a:rPr lang="en-GB" sz="900" dirty="0" err="1" smtClean="0"/>
              <a:t>fi</a:t>
            </a:r>
            <a:endParaRPr lang="en-GB" sz="900" dirty="0" smtClean="0"/>
          </a:p>
          <a:p>
            <a:r>
              <a:rPr lang="en-GB" sz="900" dirty="0" smtClean="0"/>
              <a:t>  </a:t>
            </a:r>
            <a:r>
              <a:rPr lang="en-GB" sz="900" dirty="0" err="1" smtClean="0"/>
              <a:t>fi</a:t>
            </a:r>
            <a:endParaRPr lang="en-GB" sz="900" dirty="0" smtClean="0"/>
          </a:p>
          <a:p>
            <a:r>
              <a:rPr lang="en-GB" sz="900" dirty="0" err="1" smtClean="0"/>
              <a:t>fi</a:t>
            </a:r>
            <a:endParaRPr lang="en-GB" sz="900" dirty="0" smtClean="0"/>
          </a:p>
          <a:p>
            <a:endParaRPr lang="en-GB" sz="1200" dirty="0" smtClean="0"/>
          </a:p>
        </p:txBody>
      </p:sp>
      <p:sp>
        <p:nvSpPr>
          <p:cNvPr id="13" name="TextBox 12"/>
          <p:cNvSpPr txBox="1"/>
          <p:nvPr/>
        </p:nvSpPr>
        <p:spPr>
          <a:xfrm>
            <a:off x="5791200" y="990600"/>
            <a:ext cx="4267200" cy="2308324"/>
          </a:xfrm>
          <a:prstGeom prst="rect">
            <a:avLst/>
          </a:prstGeom>
          <a:noFill/>
        </p:spPr>
        <p:txBody>
          <a:bodyPr wrap="square" rtlCol="0">
            <a:spAutoFit/>
          </a:bodyPr>
          <a:lstStyle/>
          <a:p>
            <a:r>
              <a:rPr lang="en-GB" sz="1200" dirty="0" smtClean="0"/>
              <a:t>#check to see if all directories inside of assign exist</a:t>
            </a:r>
          </a:p>
          <a:p>
            <a:r>
              <a:rPr lang="en-GB" sz="1200" dirty="0" smtClean="0"/>
              <a:t>if [ ! -d "mine" ]</a:t>
            </a:r>
          </a:p>
          <a:p>
            <a:r>
              <a:rPr lang="en-GB" sz="1200" dirty="0" smtClean="0"/>
              <a:t>  then</a:t>
            </a:r>
          </a:p>
          <a:p>
            <a:r>
              <a:rPr lang="en-GB" sz="1200" dirty="0" smtClean="0"/>
              <a:t>    echo "mine directory does not exist"</a:t>
            </a:r>
          </a:p>
          <a:p>
            <a:r>
              <a:rPr lang="en-GB" sz="1200" dirty="0" smtClean="0"/>
              <a:t>    exit 1</a:t>
            </a:r>
          </a:p>
          <a:p>
            <a:r>
              <a:rPr lang="en-GB" sz="1200" dirty="0" err="1" smtClean="0"/>
              <a:t>elif</a:t>
            </a:r>
            <a:r>
              <a:rPr lang="en-GB" sz="1200" dirty="0" smtClean="0"/>
              <a:t> [ ! -d "cheating" ]</a:t>
            </a:r>
          </a:p>
          <a:p>
            <a:r>
              <a:rPr lang="en-GB" sz="1200" dirty="0" smtClean="0"/>
              <a:t>  then</a:t>
            </a:r>
          </a:p>
          <a:p>
            <a:r>
              <a:rPr lang="en-GB" sz="1200" dirty="0" smtClean="0"/>
              <a:t>    echo "cheating directory does not exist"</a:t>
            </a:r>
          </a:p>
          <a:p>
            <a:r>
              <a:rPr lang="en-GB" sz="1200" dirty="0" smtClean="0"/>
              <a:t>    exit 1</a:t>
            </a:r>
          </a:p>
          <a:p>
            <a:r>
              <a:rPr lang="en-GB" sz="1200" dirty="0" smtClean="0"/>
              <a:t>else</a:t>
            </a:r>
          </a:p>
          <a:p>
            <a:r>
              <a:rPr lang="en-GB" sz="1200" dirty="0" smtClean="0"/>
              <a:t>  </a:t>
            </a:r>
            <a:r>
              <a:rPr lang="en-GB" sz="1200" dirty="0" err="1" smtClean="0"/>
              <a:t>cd</a:t>
            </a:r>
            <a:r>
              <a:rPr lang="en-GB" sz="1200" dirty="0" smtClean="0"/>
              <a:t> "mine"</a:t>
            </a:r>
          </a:p>
          <a:p>
            <a:r>
              <a:rPr lang="en-GB" sz="1200" dirty="0" err="1" smtClean="0"/>
              <a:t>fi</a:t>
            </a:r>
            <a:endParaRPr lang="en-GB" sz="800" dirty="0"/>
          </a:p>
        </p:txBody>
      </p:sp>
      <p:sp>
        <p:nvSpPr>
          <p:cNvPr id="14" name="TextBox 13"/>
          <p:cNvSpPr txBox="1"/>
          <p:nvPr/>
        </p:nvSpPr>
        <p:spPr>
          <a:xfrm>
            <a:off x="6248400" y="3195935"/>
            <a:ext cx="2667000" cy="461665"/>
          </a:xfrm>
          <a:prstGeom prst="rect">
            <a:avLst/>
          </a:prstGeom>
          <a:noFill/>
        </p:spPr>
        <p:txBody>
          <a:bodyPr wrap="square" rtlCol="0">
            <a:spAutoFit/>
          </a:bodyPr>
          <a:lstStyle/>
          <a:p>
            <a:r>
              <a:rPr lang="en-GB" sz="2400" dirty="0" smtClean="0"/>
              <a:t>etc. etc. &gt;160 lines</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38</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9" descr="marine_engineer"/>
          <p:cNvPicPr>
            <a:picLocks noChangeAspect="1" noChangeArrowheads="1"/>
          </p:cNvPicPr>
          <p:nvPr/>
        </p:nvPicPr>
        <p:blipFill>
          <a:blip r:embed="rId3" cstate="print"/>
          <a:srcRect/>
          <a:stretch>
            <a:fillRect/>
          </a:stretch>
        </p:blipFill>
        <p:spPr bwMode="auto">
          <a:xfrm>
            <a:off x="6629400" y="3352800"/>
            <a:ext cx="2392363" cy="2853808"/>
          </a:xfrm>
          <a:prstGeom prst="rect">
            <a:avLst/>
          </a:prstGeom>
          <a:ln>
            <a:noFill/>
          </a:ln>
          <a:effectLst>
            <a:softEdge rad="112500"/>
          </a:effectLst>
        </p:spPr>
      </p:pic>
      <p:sp>
        <p:nvSpPr>
          <p:cNvPr id="11" name="Cloud Callout 10"/>
          <p:cNvSpPr/>
          <p:nvPr/>
        </p:nvSpPr>
        <p:spPr>
          <a:xfrm rot="20837600" flipH="1">
            <a:off x="4744873" y="1444994"/>
            <a:ext cx="4360688" cy="2057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TextBox 11"/>
          <p:cNvSpPr txBox="1"/>
          <p:nvPr/>
        </p:nvSpPr>
        <p:spPr>
          <a:xfrm>
            <a:off x="5257800" y="1752600"/>
            <a:ext cx="4267200" cy="923330"/>
          </a:xfrm>
          <a:prstGeom prst="rect">
            <a:avLst/>
          </a:prstGeom>
          <a:noFill/>
        </p:spPr>
        <p:txBody>
          <a:bodyPr wrap="square" rtlCol="0">
            <a:spAutoFit/>
          </a:bodyPr>
          <a:lstStyle/>
          <a:p>
            <a:r>
              <a:rPr lang="en-GB" dirty="0" smtClean="0"/>
              <a:t>I don’t need to </a:t>
            </a:r>
            <a:r>
              <a:rPr lang="en-GB" b="1" i="1" dirty="0" smtClean="0"/>
              <a:t>go</a:t>
            </a:r>
            <a:r>
              <a:rPr lang="en-GB" dirty="0" smtClean="0"/>
              <a:t> in each</a:t>
            </a:r>
          </a:p>
          <a:p>
            <a:r>
              <a:rPr lang="en-GB" dirty="0" smtClean="0"/>
              <a:t>folder. I can just test for files and</a:t>
            </a:r>
          </a:p>
          <a:p>
            <a:r>
              <a:rPr lang="en-GB" dirty="0" smtClean="0"/>
              <a:t>      folders while staying where I am.</a:t>
            </a:r>
          </a:p>
        </p:txBody>
      </p:sp>
      <p:sp>
        <p:nvSpPr>
          <p:cNvPr id="13" name="TextBox 12"/>
          <p:cNvSpPr txBox="1"/>
          <p:nvPr/>
        </p:nvSpPr>
        <p:spPr>
          <a:xfrm>
            <a:off x="5638800" y="2876490"/>
            <a:ext cx="2209800" cy="400110"/>
          </a:xfrm>
          <a:prstGeom prst="rect">
            <a:avLst/>
          </a:prstGeom>
          <a:noFill/>
        </p:spPr>
        <p:txBody>
          <a:bodyPr wrap="square" rtlCol="0">
            <a:spAutoFit/>
          </a:bodyPr>
          <a:lstStyle/>
          <a:p>
            <a:r>
              <a:rPr lang="en-GB" sz="2000" b="1" dirty="0" smtClean="0"/>
              <a:t>Absolute-</a:t>
            </a:r>
            <a:r>
              <a:rPr lang="en-GB" sz="2000" b="1" dirty="0" err="1" smtClean="0"/>
              <a:t>ish</a:t>
            </a:r>
            <a:r>
              <a:rPr lang="en-GB" sz="2000" b="1" dirty="0" smtClean="0"/>
              <a:t> path</a:t>
            </a:r>
            <a:endParaRPr lang="en-GB" sz="2000"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39</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76200" y="762000"/>
            <a:ext cx="2971800" cy="5478423"/>
          </a:xfrm>
          <a:prstGeom prst="rect">
            <a:avLst/>
          </a:prstGeom>
          <a:noFill/>
        </p:spPr>
        <p:txBody>
          <a:bodyPr wrap="square" rtlCol="0">
            <a:spAutoFit/>
          </a:bodyPr>
          <a:lstStyle/>
          <a:p>
            <a:r>
              <a:rPr lang="en-GB" sz="1400" dirty="0" smtClean="0"/>
              <a:t>#!/bin/bash</a:t>
            </a:r>
          </a:p>
          <a:p>
            <a:endParaRPr lang="en-GB" sz="1400" dirty="0" smtClean="0"/>
          </a:p>
          <a:p>
            <a:r>
              <a:rPr lang="en-GB" sz="1400" dirty="0" smtClean="0"/>
              <a:t>if [ ! -d CSCI330 ]</a:t>
            </a:r>
          </a:p>
          <a:p>
            <a:r>
              <a:rPr lang="en-GB" sz="1400" dirty="0" smtClean="0"/>
              <a:t>then</a:t>
            </a:r>
          </a:p>
          <a:p>
            <a:r>
              <a:rPr lang="en-GB" sz="1400" dirty="0" smtClean="0"/>
              <a:t>   echo "Folder CSCI330 missing“</a:t>
            </a:r>
          </a:p>
          <a:p>
            <a:r>
              <a:rPr lang="en-GB" sz="1400" dirty="0" err="1" smtClean="0"/>
              <a:t>elif</a:t>
            </a:r>
            <a:r>
              <a:rPr lang="en-GB" sz="1400" dirty="0" smtClean="0"/>
              <a:t> [ ! -d CSCI330/lectures ]</a:t>
            </a:r>
          </a:p>
          <a:p>
            <a:r>
              <a:rPr lang="en-GB" sz="1400" dirty="0" smtClean="0"/>
              <a:t>then</a:t>
            </a:r>
          </a:p>
          <a:p>
            <a:r>
              <a:rPr lang="en-GB" sz="1400" dirty="0" smtClean="0"/>
              <a:t>   echo "Folder lectures missing“</a:t>
            </a:r>
          </a:p>
          <a:p>
            <a:r>
              <a:rPr lang="en-GB" sz="1400" dirty="0" err="1" smtClean="0"/>
              <a:t>elif</a:t>
            </a:r>
            <a:r>
              <a:rPr lang="en-GB" sz="1400" dirty="0" smtClean="0"/>
              <a:t> [ ! -d CSCI330/lectures/1 ]</a:t>
            </a:r>
          </a:p>
          <a:p>
            <a:r>
              <a:rPr lang="en-GB" sz="1400" dirty="0" smtClean="0"/>
              <a:t>then</a:t>
            </a:r>
          </a:p>
          <a:p>
            <a:r>
              <a:rPr lang="en-GB" sz="1400" dirty="0" smtClean="0"/>
              <a:t>   echo "Folder 1 missing“</a:t>
            </a:r>
          </a:p>
          <a:p>
            <a:r>
              <a:rPr lang="en-GB" sz="1400" dirty="0" err="1" smtClean="0"/>
              <a:t>elif</a:t>
            </a:r>
            <a:r>
              <a:rPr lang="en-GB" sz="1400" dirty="0" smtClean="0"/>
              <a:t> [ ! -f CSCI330/lectures/1/1-a ]</a:t>
            </a:r>
          </a:p>
          <a:p>
            <a:r>
              <a:rPr lang="en-GB" sz="1400" dirty="0" smtClean="0"/>
              <a:t>then</a:t>
            </a:r>
          </a:p>
          <a:p>
            <a:r>
              <a:rPr lang="en-GB" sz="1400" dirty="0" smtClean="0"/>
              <a:t>   echo "File 1-a missing“</a:t>
            </a:r>
          </a:p>
          <a:p>
            <a:r>
              <a:rPr lang="en-GB" sz="1400" dirty="0" err="1" smtClean="0"/>
              <a:t>elif</a:t>
            </a:r>
            <a:r>
              <a:rPr lang="en-GB" sz="1400" dirty="0" smtClean="0"/>
              <a:t> [ ! -f CSCI330/lectures/1/1-b ]</a:t>
            </a:r>
          </a:p>
          <a:p>
            <a:r>
              <a:rPr lang="en-GB" sz="1400" dirty="0" smtClean="0"/>
              <a:t>then</a:t>
            </a:r>
          </a:p>
          <a:p>
            <a:r>
              <a:rPr lang="en-GB" sz="1400" dirty="0" smtClean="0"/>
              <a:t>   echo "File 1-b missing“</a:t>
            </a:r>
          </a:p>
          <a:p>
            <a:r>
              <a:rPr lang="en-GB" sz="1400" dirty="0" err="1" smtClean="0"/>
              <a:t>elif</a:t>
            </a:r>
            <a:r>
              <a:rPr lang="en-GB" sz="1400" dirty="0" smtClean="0"/>
              <a:t> [ ! -f CSCI330/lectures/1/1-c ]</a:t>
            </a:r>
          </a:p>
          <a:p>
            <a:r>
              <a:rPr lang="en-GB" sz="1400" dirty="0" smtClean="0"/>
              <a:t>then</a:t>
            </a:r>
          </a:p>
          <a:p>
            <a:r>
              <a:rPr lang="en-GB" sz="1400" dirty="0" smtClean="0"/>
              <a:t>   echo "File 1-c missing“</a:t>
            </a:r>
          </a:p>
          <a:p>
            <a:r>
              <a:rPr lang="en-GB" sz="1400" dirty="0" err="1" smtClean="0"/>
              <a:t>elif</a:t>
            </a:r>
            <a:r>
              <a:rPr lang="en-GB" sz="1400" dirty="0" smtClean="0"/>
              <a:t> [ ! -d CSCI330/lectures/2 ]</a:t>
            </a:r>
          </a:p>
          <a:p>
            <a:r>
              <a:rPr lang="en-GB" sz="1400" dirty="0" smtClean="0"/>
              <a:t>then</a:t>
            </a:r>
          </a:p>
          <a:p>
            <a:r>
              <a:rPr lang="en-GB" sz="1400" dirty="0" smtClean="0"/>
              <a:t>   echo "Folder 2 missing“</a:t>
            </a:r>
          </a:p>
          <a:p>
            <a:r>
              <a:rPr lang="en-GB" sz="1400" dirty="0" err="1" smtClean="0"/>
              <a:t>elif</a:t>
            </a:r>
            <a:r>
              <a:rPr lang="en-GB" sz="1400" dirty="0" smtClean="0"/>
              <a:t> [ ! -f CSCI330/lectures/2/2-a ]</a:t>
            </a:r>
          </a:p>
          <a:p>
            <a:r>
              <a:rPr lang="en-GB" sz="1400" dirty="0" smtClean="0"/>
              <a:t>then</a:t>
            </a:r>
            <a:endParaRPr lang="en-GB" sz="1400" dirty="0"/>
          </a:p>
        </p:txBody>
      </p:sp>
      <p:sp>
        <p:nvSpPr>
          <p:cNvPr id="11" name="TextBox 10"/>
          <p:cNvSpPr txBox="1"/>
          <p:nvPr/>
        </p:nvSpPr>
        <p:spPr>
          <a:xfrm>
            <a:off x="3048000" y="1143000"/>
            <a:ext cx="4267200" cy="5693866"/>
          </a:xfrm>
          <a:prstGeom prst="rect">
            <a:avLst/>
          </a:prstGeom>
          <a:noFill/>
        </p:spPr>
        <p:txBody>
          <a:bodyPr wrap="square" rtlCol="0">
            <a:spAutoFit/>
          </a:bodyPr>
          <a:lstStyle/>
          <a:p>
            <a:r>
              <a:rPr lang="en-GB" sz="1400" dirty="0" smtClean="0"/>
              <a:t>   echo "File 2-a missing“</a:t>
            </a:r>
          </a:p>
          <a:p>
            <a:r>
              <a:rPr lang="en-GB" sz="1400" dirty="0" err="1" smtClean="0"/>
              <a:t>elif</a:t>
            </a:r>
            <a:r>
              <a:rPr lang="en-GB" sz="1400" dirty="0" smtClean="0"/>
              <a:t> [ ! -d CSCI330/assign ]</a:t>
            </a:r>
          </a:p>
          <a:p>
            <a:r>
              <a:rPr lang="en-GB" sz="1400" dirty="0" smtClean="0"/>
              <a:t>then</a:t>
            </a:r>
          </a:p>
          <a:p>
            <a:r>
              <a:rPr lang="en-GB" sz="1400" dirty="0" smtClean="0"/>
              <a:t>   echo "Folder assign missing“</a:t>
            </a:r>
          </a:p>
          <a:p>
            <a:r>
              <a:rPr lang="en-GB" sz="1400" dirty="0" err="1" smtClean="0"/>
              <a:t>elif</a:t>
            </a:r>
            <a:r>
              <a:rPr lang="en-GB" sz="1400" dirty="0" smtClean="0"/>
              <a:t> [ ! -d CSCI330/assign/mine ]</a:t>
            </a:r>
          </a:p>
          <a:p>
            <a:r>
              <a:rPr lang="en-GB" sz="1400" dirty="0" smtClean="0"/>
              <a:t>then</a:t>
            </a:r>
          </a:p>
          <a:p>
            <a:r>
              <a:rPr lang="en-GB" sz="1400" dirty="0" smtClean="0"/>
              <a:t>   echo "Folder mine missing“</a:t>
            </a:r>
          </a:p>
          <a:p>
            <a:r>
              <a:rPr lang="en-GB" sz="1400" dirty="0" err="1" smtClean="0"/>
              <a:t>elif</a:t>
            </a:r>
            <a:r>
              <a:rPr lang="en-GB" sz="1400" dirty="0" smtClean="0"/>
              <a:t> [ ! -d CSCI330/assign/mine/1 ]</a:t>
            </a:r>
          </a:p>
          <a:p>
            <a:r>
              <a:rPr lang="en-GB" sz="1400" dirty="0" smtClean="0"/>
              <a:t>then</a:t>
            </a:r>
          </a:p>
          <a:p>
            <a:r>
              <a:rPr lang="en-GB" sz="1400" dirty="0" smtClean="0"/>
              <a:t>   echo "Folder 1 missing“</a:t>
            </a:r>
          </a:p>
          <a:p>
            <a:r>
              <a:rPr lang="en-GB" sz="1400" dirty="0" err="1" smtClean="0"/>
              <a:t>elif</a:t>
            </a:r>
            <a:r>
              <a:rPr lang="en-GB" sz="1400" dirty="0" smtClean="0"/>
              <a:t> [ ! -f CSCI330/assign/mine/1/</a:t>
            </a:r>
            <a:r>
              <a:rPr lang="en-GB" sz="1400" dirty="0" err="1" smtClean="0"/>
              <a:t>ques</a:t>
            </a:r>
            <a:r>
              <a:rPr lang="en-GB" sz="1400" dirty="0" smtClean="0"/>
              <a:t> ]</a:t>
            </a:r>
          </a:p>
          <a:p>
            <a:r>
              <a:rPr lang="en-GB" sz="1400" dirty="0" smtClean="0"/>
              <a:t>then</a:t>
            </a:r>
          </a:p>
          <a:p>
            <a:r>
              <a:rPr lang="en-GB" sz="1400" dirty="0" smtClean="0"/>
              <a:t>   echo "File </a:t>
            </a:r>
            <a:r>
              <a:rPr lang="en-GB" sz="1400" dirty="0" err="1" smtClean="0"/>
              <a:t>ques</a:t>
            </a:r>
            <a:r>
              <a:rPr lang="en-GB" sz="1400" dirty="0" smtClean="0"/>
              <a:t> missing“</a:t>
            </a:r>
          </a:p>
          <a:p>
            <a:r>
              <a:rPr lang="en-GB" sz="1400" dirty="0" err="1" smtClean="0"/>
              <a:t>elif</a:t>
            </a:r>
            <a:r>
              <a:rPr lang="en-GB" sz="1400" dirty="0" smtClean="0"/>
              <a:t> [ ! -f CSCI330/assign/mine/1/</a:t>
            </a:r>
            <a:r>
              <a:rPr lang="en-GB" sz="1400" dirty="0" err="1" smtClean="0"/>
              <a:t>ans</a:t>
            </a:r>
            <a:r>
              <a:rPr lang="en-GB" sz="1400" dirty="0" smtClean="0"/>
              <a:t> ]</a:t>
            </a:r>
          </a:p>
          <a:p>
            <a:r>
              <a:rPr lang="en-GB" sz="1400" dirty="0" smtClean="0"/>
              <a:t>then</a:t>
            </a:r>
          </a:p>
          <a:p>
            <a:r>
              <a:rPr lang="en-GB" sz="1400" dirty="0" smtClean="0"/>
              <a:t>   echo "File </a:t>
            </a:r>
            <a:r>
              <a:rPr lang="en-GB" sz="1400" dirty="0" err="1" smtClean="0"/>
              <a:t>ans</a:t>
            </a:r>
            <a:r>
              <a:rPr lang="en-GB" sz="1400" dirty="0" smtClean="0"/>
              <a:t> missing“</a:t>
            </a:r>
          </a:p>
          <a:p>
            <a:r>
              <a:rPr lang="en-GB" sz="1400" dirty="0" err="1" smtClean="0"/>
              <a:t>elif</a:t>
            </a:r>
            <a:r>
              <a:rPr lang="en-GB" sz="1400" dirty="0" smtClean="0"/>
              <a:t> [ ! -d CSCI330/assign/mine/2 ]</a:t>
            </a:r>
          </a:p>
          <a:p>
            <a:r>
              <a:rPr lang="en-GB" sz="1400" dirty="0" smtClean="0"/>
              <a:t>then</a:t>
            </a:r>
          </a:p>
          <a:p>
            <a:r>
              <a:rPr lang="en-GB" sz="1400" dirty="0" smtClean="0"/>
              <a:t>   echo "Folder 2 missing“</a:t>
            </a:r>
          </a:p>
          <a:p>
            <a:r>
              <a:rPr lang="en-GB" sz="1400" dirty="0" err="1" smtClean="0"/>
              <a:t>elif</a:t>
            </a:r>
            <a:r>
              <a:rPr lang="en-GB" sz="1400" dirty="0" smtClean="0"/>
              <a:t> [ ! -f CSCI330/assign/mine/2/</a:t>
            </a:r>
            <a:r>
              <a:rPr lang="en-GB" sz="1400" dirty="0" err="1" smtClean="0"/>
              <a:t>ques</a:t>
            </a:r>
            <a:r>
              <a:rPr lang="en-GB" sz="1400" dirty="0" smtClean="0"/>
              <a:t> ]</a:t>
            </a:r>
          </a:p>
          <a:p>
            <a:r>
              <a:rPr lang="en-GB" sz="1400" dirty="0" smtClean="0"/>
              <a:t>then</a:t>
            </a:r>
          </a:p>
          <a:p>
            <a:r>
              <a:rPr lang="en-GB" sz="1400" dirty="0" smtClean="0"/>
              <a:t>   echo "File </a:t>
            </a:r>
            <a:r>
              <a:rPr lang="en-GB" sz="1400" dirty="0" err="1" smtClean="0"/>
              <a:t>ques</a:t>
            </a:r>
            <a:r>
              <a:rPr lang="en-GB" sz="1400" dirty="0" smtClean="0"/>
              <a:t> missing“</a:t>
            </a:r>
          </a:p>
          <a:p>
            <a:r>
              <a:rPr lang="en-GB" sz="1400" dirty="0" err="1" smtClean="0"/>
              <a:t>elif</a:t>
            </a:r>
            <a:r>
              <a:rPr lang="en-GB" sz="1400" dirty="0" smtClean="0"/>
              <a:t> [ ! -f CSCI330/assign/mine/2/</a:t>
            </a:r>
            <a:r>
              <a:rPr lang="en-GB" sz="1400" dirty="0" err="1" smtClean="0"/>
              <a:t>ans</a:t>
            </a:r>
            <a:r>
              <a:rPr lang="en-GB" sz="1400" dirty="0" smtClean="0"/>
              <a:t> ]</a:t>
            </a:r>
          </a:p>
          <a:p>
            <a:endParaRPr lang="en-GB" sz="1400" dirty="0" smtClean="0"/>
          </a:p>
          <a:p>
            <a:endParaRPr lang="en-GB" sz="1400" dirty="0" smtClean="0"/>
          </a:p>
          <a:p>
            <a:endParaRPr lang="en-GB" sz="1400" dirty="0"/>
          </a:p>
        </p:txBody>
      </p:sp>
      <p:sp>
        <p:nvSpPr>
          <p:cNvPr id="12" name="TextBox 11"/>
          <p:cNvSpPr txBox="1"/>
          <p:nvPr/>
        </p:nvSpPr>
        <p:spPr>
          <a:xfrm>
            <a:off x="6705600" y="2514600"/>
            <a:ext cx="2209800" cy="954107"/>
          </a:xfrm>
          <a:prstGeom prst="rect">
            <a:avLst/>
          </a:prstGeom>
          <a:noFill/>
        </p:spPr>
        <p:txBody>
          <a:bodyPr wrap="square" rtlCol="0">
            <a:spAutoFit/>
          </a:bodyPr>
          <a:lstStyle/>
          <a:p>
            <a:r>
              <a:rPr lang="en-GB" sz="1400" dirty="0" smtClean="0"/>
              <a:t> else</a:t>
            </a:r>
          </a:p>
          <a:p>
            <a:r>
              <a:rPr lang="en-GB" sz="1400" dirty="0" smtClean="0"/>
              <a:t>   echo "All is well"</a:t>
            </a:r>
          </a:p>
          <a:p>
            <a:r>
              <a:rPr lang="en-GB" sz="1400" dirty="0" err="1" smtClean="0"/>
              <a:t>fi</a:t>
            </a:r>
            <a:endParaRPr lang="en-GB" sz="1400" dirty="0" smtClean="0"/>
          </a:p>
          <a:p>
            <a:endParaRPr lang="en-GB" sz="1400" dirty="0"/>
          </a:p>
        </p:txBody>
      </p:sp>
      <p:sp>
        <p:nvSpPr>
          <p:cNvPr id="13" name="TextBox 12"/>
          <p:cNvSpPr txBox="1"/>
          <p:nvPr/>
        </p:nvSpPr>
        <p:spPr>
          <a:xfrm>
            <a:off x="6781800" y="4572000"/>
            <a:ext cx="1600200" cy="461665"/>
          </a:xfrm>
          <a:prstGeom prst="rect">
            <a:avLst/>
          </a:prstGeom>
          <a:noFill/>
        </p:spPr>
        <p:txBody>
          <a:bodyPr wrap="square" rtlCol="0">
            <a:spAutoFit/>
          </a:bodyPr>
          <a:lstStyle/>
          <a:p>
            <a:r>
              <a:rPr lang="en-GB" sz="2400" dirty="0" smtClean="0"/>
              <a:t>≈ 90 lines</a:t>
            </a:r>
            <a:endParaRPr lang="en-GB" sz="2400" dirty="0"/>
          </a:p>
        </p:txBody>
      </p:sp>
      <p:sp>
        <p:nvSpPr>
          <p:cNvPr id="14" name="TextBox 13"/>
          <p:cNvSpPr txBox="1"/>
          <p:nvPr/>
        </p:nvSpPr>
        <p:spPr>
          <a:xfrm>
            <a:off x="6248400" y="1611868"/>
            <a:ext cx="3124200" cy="369332"/>
          </a:xfrm>
          <a:prstGeom prst="rect">
            <a:avLst/>
          </a:prstGeom>
          <a:noFill/>
        </p:spPr>
        <p:txBody>
          <a:bodyPr wrap="square" rtlCol="0">
            <a:spAutoFit/>
          </a:bodyPr>
          <a:lstStyle/>
          <a:p>
            <a:r>
              <a:rPr lang="en-GB" dirty="0" smtClean="0"/>
              <a:t>... Then a miracle occurs ...</a:t>
            </a:r>
            <a:endParaRPr lang="en-GB" dirty="0"/>
          </a:p>
        </p:txBody>
      </p:sp>
      <p:cxnSp>
        <p:nvCxnSpPr>
          <p:cNvPr id="15" name="Straight Connector 14"/>
          <p:cNvCxnSpPr/>
          <p:nvPr/>
        </p:nvCxnSpPr>
        <p:spPr>
          <a:xfrm rot="5400000">
            <a:off x="190500" y="3543300"/>
            <a:ext cx="5257800" cy="1588"/>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rot="5400000">
            <a:off x="3542506" y="3542506"/>
            <a:ext cx="5257800" cy="158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ommon-sense.jpg"/>
          <p:cNvPicPr>
            <a:picLocks noChangeAspect="1"/>
          </p:cNvPicPr>
          <p:nvPr/>
        </p:nvPicPr>
        <p:blipFill>
          <a:blip r:embed="rId2" cstate="print"/>
          <a:stretch>
            <a:fillRect/>
          </a:stretch>
        </p:blipFill>
        <p:spPr>
          <a:xfrm>
            <a:off x="0" y="2057038"/>
            <a:ext cx="9144000" cy="4267562"/>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Why</a:t>
            </a:r>
            <a:r>
              <a:rPr lang="fr-FR" sz="3200" b="1" dirty="0" smtClean="0">
                <a:effectLst>
                  <a:outerShdw blurRad="38100" dist="38100" dir="2700000" algn="tl">
                    <a:srgbClr val="C0C0C0"/>
                  </a:outerShdw>
                </a:effectLst>
              </a:rPr>
              <a:t> Shell </a:t>
            </a:r>
            <a:r>
              <a:rPr lang="fr-FR" sz="3200" b="1" dirty="0" err="1" smtClean="0">
                <a:effectLst>
                  <a:outerShdw blurRad="38100" dist="38100" dir="2700000" algn="tl">
                    <a:srgbClr val="C0C0C0"/>
                  </a:outerShdw>
                </a:effectLst>
              </a:rPr>
              <a:t>programming</a:t>
            </a:r>
            <a:r>
              <a:rPr lang="fr-FR" sz="3200" b="1" dirty="0" smtClean="0">
                <a:effectLst>
                  <a:outerShdw blurRad="38100" dist="38100" dir="2700000" algn="tl">
                    <a:srgbClr val="C0C0C0"/>
                  </a:outerShdw>
                </a:effectLst>
              </a:rPr>
              <a:t>?</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0" y="1474113"/>
            <a:ext cx="9144000" cy="430887"/>
          </a:xfrm>
          <a:prstGeom prst="rect">
            <a:avLst/>
          </a:prstGeom>
          <a:noFill/>
        </p:spPr>
        <p:txBody>
          <a:bodyPr wrap="square" rtlCol="0">
            <a:spAutoFit/>
          </a:bodyPr>
          <a:lstStyle/>
          <a:p>
            <a:pPr algn="ctr"/>
            <a:r>
              <a:rPr lang="en-GB" sz="2200" dirty="0" smtClean="0"/>
              <a:t>Good practices that you’ve seen for other scripting languages also apply here...</a:t>
            </a:r>
            <a:endParaRPr lang="en-GB" sz="2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40</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7" name="Picture 16" descr="Sauron_RotK"/>
          <p:cNvPicPr>
            <a:picLocks noChangeAspect="1" noChangeArrowheads="1"/>
          </p:cNvPicPr>
          <p:nvPr/>
        </p:nvPicPr>
        <p:blipFill>
          <a:blip r:embed="rId3" cstate="print"/>
          <a:srcRect/>
          <a:stretch>
            <a:fillRect/>
          </a:stretch>
        </p:blipFill>
        <p:spPr bwMode="auto">
          <a:xfrm>
            <a:off x="5943600" y="1295400"/>
            <a:ext cx="3067050" cy="36718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Cloud Callout 17"/>
          <p:cNvSpPr/>
          <p:nvPr/>
        </p:nvSpPr>
        <p:spPr>
          <a:xfrm rot="20837600" flipH="1">
            <a:off x="2687473" y="1140193"/>
            <a:ext cx="4360688" cy="2057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2400"/>
          </a:p>
        </p:txBody>
      </p:sp>
      <p:sp>
        <p:nvSpPr>
          <p:cNvPr id="19" name="TextBox 18"/>
          <p:cNvSpPr txBox="1"/>
          <p:nvPr/>
        </p:nvSpPr>
        <p:spPr>
          <a:xfrm>
            <a:off x="2819400" y="1390471"/>
            <a:ext cx="4267200" cy="1200329"/>
          </a:xfrm>
          <a:prstGeom prst="rect">
            <a:avLst/>
          </a:prstGeom>
          <a:noFill/>
        </p:spPr>
        <p:txBody>
          <a:bodyPr wrap="square" rtlCol="0">
            <a:spAutoFit/>
          </a:bodyPr>
          <a:lstStyle/>
          <a:p>
            <a:pPr algn="ctr"/>
            <a:r>
              <a:rPr lang="en-GB" sz="2400" dirty="0" smtClean="0"/>
              <a:t>I CAN BE MORE LAZY</a:t>
            </a:r>
          </a:p>
          <a:p>
            <a:pPr algn="ctr"/>
            <a:endParaRPr lang="en-GB" sz="2400" dirty="0" smtClean="0"/>
          </a:p>
          <a:p>
            <a:pPr algn="ctr"/>
            <a:r>
              <a:rPr lang="en-GB" sz="2400" dirty="0" smtClean="0"/>
              <a:t>I CAN DO IT in 27 LINES</a:t>
            </a:r>
            <a:endParaRPr lang="en-GB" sz="2400" b="1"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try_it_chinese_alphabet.jpg"/>
          <p:cNvPicPr>
            <a:picLocks noChangeAspect="1"/>
          </p:cNvPicPr>
          <p:nvPr/>
        </p:nvPicPr>
        <p:blipFill>
          <a:blip r:embed="rId2" cstate="print"/>
          <a:stretch>
            <a:fillRect/>
          </a:stretch>
        </p:blipFill>
        <p:spPr>
          <a:xfrm>
            <a:off x="3886200" y="3733800"/>
            <a:ext cx="5181600" cy="2452787"/>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41</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practicenote-01.png"/>
          <p:cNvPicPr>
            <a:picLocks noChangeAspect="1"/>
          </p:cNvPicPr>
          <p:nvPr/>
        </p:nvPicPr>
        <p:blipFill>
          <a:blip r:embed="rId4"/>
          <a:stretch>
            <a:fillRect/>
          </a:stretch>
        </p:blipFill>
        <p:spPr>
          <a:xfrm>
            <a:off x="304800" y="457194"/>
            <a:ext cx="2776734" cy="2895606"/>
          </a:xfrm>
          <a:prstGeom prst="rect">
            <a:avLst/>
          </a:prstGeom>
        </p:spPr>
      </p:pic>
      <p:sp>
        <p:nvSpPr>
          <p:cNvPr id="12" name="TextBox 11"/>
          <p:cNvSpPr txBox="1"/>
          <p:nvPr/>
        </p:nvSpPr>
        <p:spPr>
          <a:xfrm>
            <a:off x="2819400" y="1143000"/>
            <a:ext cx="6172200" cy="430887"/>
          </a:xfrm>
          <a:prstGeom prst="rect">
            <a:avLst/>
          </a:prstGeom>
          <a:noFill/>
        </p:spPr>
        <p:txBody>
          <a:bodyPr wrap="square" rtlCol="0">
            <a:spAutoFit/>
          </a:bodyPr>
          <a:lstStyle/>
          <a:p>
            <a:pPr algn="ctr"/>
            <a:r>
              <a:rPr lang="en-GB" sz="2200" b="1" dirty="0" smtClean="0"/>
              <a:t>We are going to create a script to do the following:</a:t>
            </a:r>
            <a:endParaRPr lang="en-GB" sz="2200" b="1" dirty="0"/>
          </a:p>
        </p:txBody>
      </p:sp>
      <p:sp>
        <p:nvSpPr>
          <p:cNvPr id="13" name="TextBox 12"/>
          <p:cNvSpPr txBox="1"/>
          <p:nvPr/>
        </p:nvSpPr>
        <p:spPr>
          <a:xfrm>
            <a:off x="3352800" y="1676400"/>
            <a:ext cx="5562600" cy="1200329"/>
          </a:xfrm>
          <a:prstGeom prst="rect">
            <a:avLst/>
          </a:prstGeom>
          <a:noFill/>
        </p:spPr>
        <p:txBody>
          <a:bodyPr wrap="square" rtlCol="0">
            <a:spAutoFit/>
          </a:bodyPr>
          <a:lstStyle/>
          <a:p>
            <a:r>
              <a:rPr lang="en-GB" dirty="0" smtClean="0"/>
              <a:t>Count the number of files in the </a:t>
            </a:r>
            <a:r>
              <a:rPr lang="en-GB" dirty="0" err="1" smtClean="0"/>
              <a:t>tmp</a:t>
            </a:r>
            <a:r>
              <a:rPr lang="en-GB" dirty="0" smtClean="0"/>
              <a:t> folder within home</a:t>
            </a:r>
          </a:p>
          <a:p>
            <a:endParaRPr lang="en-GB" dirty="0" smtClean="0"/>
          </a:p>
          <a:p>
            <a:r>
              <a:rPr lang="en-GB" dirty="0" smtClean="0"/>
              <a:t>If there are more than 10 files (including hidden files), then add the list to cleaned.log and remove them all.</a:t>
            </a:r>
            <a:endParaRPr lang="en-GB" dirty="0"/>
          </a:p>
        </p:txBody>
      </p:sp>
      <p:sp>
        <p:nvSpPr>
          <p:cNvPr id="16" name="TextBox 15"/>
          <p:cNvSpPr txBox="1"/>
          <p:nvPr/>
        </p:nvSpPr>
        <p:spPr>
          <a:xfrm>
            <a:off x="0" y="3200400"/>
            <a:ext cx="9144000" cy="430887"/>
          </a:xfrm>
          <a:prstGeom prst="rect">
            <a:avLst/>
          </a:prstGeom>
          <a:noFill/>
        </p:spPr>
        <p:txBody>
          <a:bodyPr wrap="square" rtlCol="0">
            <a:spAutoFit/>
          </a:bodyPr>
          <a:lstStyle/>
          <a:p>
            <a:pPr algn="ctr"/>
            <a:r>
              <a:rPr lang="en-GB" sz="2200" b="1" dirty="0" smtClean="0"/>
              <a:t>Here is the list of commands we have learned, and that are relevant:</a:t>
            </a:r>
            <a:endParaRPr lang="en-GB" sz="2200" b="1" dirty="0"/>
          </a:p>
        </p:txBody>
      </p:sp>
      <p:sp>
        <p:nvSpPr>
          <p:cNvPr id="17" name="TextBox 16"/>
          <p:cNvSpPr txBox="1"/>
          <p:nvPr/>
        </p:nvSpPr>
        <p:spPr>
          <a:xfrm>
            <a:off x="2743200" y="3733800"/>
            <a:ext cx="5334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ls</a:t>
            </a:r>
            <a:endParaRPr lang="en-GB" sz="2800" dirty="0"/>
          </a:p>
        </p:txBody>
      </p:sp>
      <p:sp>
        <p:nvSpPr>
          <p:cNvPr id="18" name="TextBox 17"/>
          <p:cNvSpPr txBox="1"/>
          <p:nvPr/>
        </p:nvSpPr>
        <p:spPr>
          <a:xfrm>
            <a:off x="5181600" y="3733800"/>
            <a:ext cx="8382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wc</a:t>
            </a:r>
            <a:endParaRPr lang="en-GB" sz="2800" dirty="0"/>
          </a:p>
        </p:txBody>
      </p:sp>
      <p:sp>
        <p:nvSpPr>
          <p:cNvPr id="19" name="TextBox 18"/>
          <p:cNvSpPr txBox="1"/>
          <p:nvPr/>
        </p:nvSpPr>
        <p:spPr>
          <a:xfrm>
            <a:off x="3352800" y="3733800"/>
            <a:ext cx="9906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smtClean="0"/>
              <a:t>head</a:t>
            </a:r>
            <a:endParaRPr lang="en-GB" sz="2800" dirty="0"/>
          </a:p>
        </p:txBody>
      </p:sp>
      <p:sp>
        <p:nvSpPr>
          <p:cNvPr id="20" name="TextBox 19"/>
          <p:cNvSpPr txBox="1"/>
          <p:nvPr/>
        </p:nvSpPr>
        <p:spPr>
          <a:xfrm>
            <a:off x="4419600" y="3733800"/>
            <a:ext cx="6858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rm</a:t>
            </a:r>
            <a:endParaRPr lang="en-GB" sz="2800" dirty="0"/>
          </a:p>
        </p:txBody>
      </p:sp>
      <p:sp>
        <p:nvSpPr>
          <p:cNvPr id="21" name="TextBox 20"/>
          <p:cNvSpPr txBox="1"/>
          <p:nvPr/>
        </p:nvSpPr>
        <p:spPr>
          <a:xfrm>
            <a:off x="6096000" y="3733800"/>
            <a:ext cx="8382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smtClean="0"/>
              <a:t>tail</a:t>
            </a:r>
            <a:endParaRPr lang="en-GB" sz="2800" dirty="0"/>
          </a:p>
        </p:txBody>
      </p:sp>
      <p:sp>
        <p:nvSpPr>
          <p:cNvPr id="23" name="Rectangle 22"/>
          <p:cNvSpPr/>
          <p:nvPr/>
        </p:nvSpPr>
        <p:spPr>
          <a:xfrm>
            <a:off x="3276600" y="1600200"/>
            <a:ext cx="2590800" cy="457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2133600" y="3733800"/>
            <a:ext cx="5334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cd</a:t>
            </a:r>
            <a:endParaRPr lang="en-GB" sz="2800" dirty="0"/>
          </a:p>
        </p:txBody>
      </p:sp>
      <p:pic>
        <p:nvPicPr>
          <p:cNvPr id="25" name="Picture 24" descr="caution.png"/>
          <p:cNvPicPr>
            <a:picLocks noChangeAspect="1"/>
          </p:cNvPicPr>
          <p:nvPr/>
        </p:nvPicPr>
        <p:blipFill>
          <a:blip r:embed="rId5"/>
          <a:stretch>
            <a:fillRect/>
          </a:stretch>
        </p:blipFill>
        <p:spPr>
          <a:xfrm>
            <a:off x="381000" y="3581400"/>
            <a:ext cx="1752600" cy="1530604"/>
          </a:xfrm>
          <a:prstGeom prst="rect">
            <a:avLst/>
          </a:prstGeom>
        </p:spPr>
      </p:pic>
      <p:sp>
        <p:nvSpPr>
          <p:cNvPr id="26" name="TextBox 25"/>
          <p:cNvSpPr txBox="1"/>
          <p:nvPr/>
        </p:nvSpPr>
        <p:spPr>
          <a:xfrm>
            <a:off x="-76200" y="5105400"/>
            <a:ext cx="4495800" cy="1015663"/>
          </a:xfrm>
          <a:prstGeom prst="rect">
            <a:avLst/>
          </a:prstGeom>
          <a:noFill/>
        </p:spPr>
        <p:txBody>
          <a:bodyPr wrap="square" rtlCol="0">
            <a:spAutoFit/>
          </a:bodyPr>
          <a:lstStyle/>
          <a:p>
            <a:pPr algn="ctr"/>
            <a:r>
              <a:rPr lang="en-GB" sz="2000" dirty="0" smtClean="0"/>
              <a:t>We’ll do it in a roundabout way to practice scripts. Later I’ll show you to use the command </a:t>
            </a:r>
            <a:r>
              <a:rPr lang="en-GB" sz="2000" b="1" dirty="0" smtClean="0"/>
              <a:t>find</a:t>
            </a:r>
            <a:r>
              <a:rPr lang="en-GB" sz="2000" dirty="0" smtClean="0"/>
              <a:t> to do it </a:t>
            </a:r>
            <a:r>
              <a:rPr lang="en-GB" sz="2000" u="sng" dirty="0" smtClean="0">
                <a:solidFill>
                  <a:srgbClr val="FF0000"/>
                </a:solidFill>
              </a:rPr>
              <a:t>much better</a:t>
            </a:r>
            <a:r>
              <a:rPr lang="en-GB" sz="2000" dirty="0" smtClean="0"/>
              <a:t>!</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0" presetClass="entr" presetSubtype="0" decel="10000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strVal val="#ppt_w+.3"/>
                                          </p:val>
                                        </p:tav>
                                        <p:tav tm="100000">
                                          <p:val>
                                            <p:strVal val="#ppt_w"/>
                                          </p:val>
                                        </p:tav>
                                      </p:tavLst>
                                    </p:anim>
                                    <p:anim calcmode="lin" valueType="num">
                                      <p:cBhvr>
                                        <p:cTn id="32" dur="500" fill="hold"/>
                                        <p:tgtEl>
                                          <p:spTgt spid="23"/>
                                        </p:tgtEl>
                                        <p:attrNameLst>
                                          <p:attrName>ppt_h</p:attrName>
                                        </p:attrNameLst>
                                      </p:cBhvr>
                                      <p:tavLst>
                                        <p:tav tm="0">
                                          <p:val>
                                            <p:strVal val="#ppt_h"/>
                                          </p:val>
                                        </p:tav>
                                        <p:tav tm="100000">
                                          <p:val>
                                            <p:strVal val="#ppt_h"/>
                                          </p:val>
                                        </p:tav>
                                      </p:tavLst>
                                    </p:anim>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animBg="1"/>
      <p:bldP spid="18" grpId="0" animBg="1"/>
      <p:bldP spid="19" grpId="0" animBg="1"/>
      <p:bldP spid="20" grpId="0" animBg="1"/>
      <p:bldP spid="21" grpId="0" animBg="1"/>
      <p:bldP spid="23" grpId="0" animBg="1"/>
      <p:bldP spid="24" grpId="0" animBg="1"/>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42</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01.gif"/>
          <p:cNvPicPr>
            <a:picLocks noChangeAspect="1"/>
          </p:cNvPicPr>
          <p:nvPr/>
        </p:nvPicPr>
        <p:blipFill>
          <a:blip r:embed="rId3"/>
          <a:stretch>
            <a:fillRect/>
          </a:stretch>
        </p:blipFill>
        <p:spPr>
          <a:xfrm>
            <a:off x="2743200" y="990600"/>
            <a:ext cx="6233160" cy="5234940"/>
          </a:xfrm>
          <a:prstGeom prst="rect">
            <a:avLst/>
          </a:prstGeom>
        </p:spPr>
      </p:pic>
      <p:pic>
        <p:nvPicPr>
          <p:cNvPr id="11" name="Picture 10" descr="02.gif"/>
          <p:cNvPicPr>
            <a:picLocks noChangeAspect="1"/>
          </p:cNvPicPr>
          <p:nvPr/>
        </p:nvPicPr>
        <p:blipFill>
          <a:blip r:embed="rId4"/>
          <a:stretch>
            <a:fillRect/>
          </a:stretch>
        </p:blipFill>
        <p:spPr>
          <a:xfrm>
            <a:off x="2743200" y="990600"/>
            <a:ext cx="6233160" cy="5234940"/>
          </a:xfrm>
          <a:prstGeom prst="rect">
            <a:avLst/>
          </a:prstGeom>
        </p:spPr>
      </p:pic>
      <p:pic>
        <p:nvPicPr>
          <p:cNvPr id="12" name="Picture 11" descr="03.gif"/>
          <p:cNvPicPr>
            <a:picLocks noChangeAspect="1"/>
          </p:cNvPicPr>
          <p:nvPr/>
        </p:nvPicPr>
        <p:blipFill>
          <a:blip r:embed="rId5"/>
          <a:stretch>
            <a:fillRect/>
          </a:stretch>
        </p:blipFill>
        <p:spPr>
          <a:xfrm>
            <a:off x="2743200" y="990600"/>
            <a:ext cx="6233160" cy="5234940"/>
          </a:xfrm>
          <a:prstGeom prst="rect">
            <a:avLst/>
          </a:prstGeom>
        </p:spPr>
      </p:pic>
      <p:pic>
        <p:nvPicPr>
          <p:cNvPr id="13" name="Picture 12" descr="04.gif"/>
          <p:cNvPicPr>
            <a:picLocks noChangeAspect="1"/>
          </p:cNvPicPr>
          <p:nvPr/>
        </p:nvPicPr>
        <p:blipFill>
          <a:blip r:embed="rId6"/>
          <a:stretch>
            <a:fillRect/>
          </a:stretch>
        </p:blipFill>
        <p:spPr>
          <a:xfrm>
            <a:off x="2743200" y="990600"/>
            <a:ext cx="6233160" cy="5234940"/>
          </a:xfrm>
          <a:prstGeom prst="rect">
            <a:avLst/>
          </a:prstGeom>
        </p:spPr>
      </p:pic>
      <p:pic>
        <p:nvPicPr>
          <p:cNvPr id="14" name="Picture 13" descr="05.gif"/>
          <p:cNvPicPr>
            <a:picLocks noChangeAspect="1"/>
          </p:cNvPicPr>
          <p:nvPr/>
        </p:nvPicPr>
        <p:blipFill>
          <a:blip r:embed="rId7"/>
          <a:stretch>
            <a:fillRect/>
          </a:stretch>
        </p:blipFill>
        <p:spPr>
          <a:xfrm>
            <a:off x="2743200" y="990600"/>
            <a:ext cx="6233160" cy="5234940"/>
          </a:xfrm>
          <a:prstGeom prst="rect">
            <a:avLst/>
          </a:prstGeom>
        </p:spPr>
      </p:pic>
      <p:pic>
        <p:nvPicPr>
          <p:cNvPr id="15" name="Picture 14" descr="06.gif"/>
          <p:cNvPicPr>
            <a:picLocks noChangeAspect="1"/>
          </p:cNvPicPr>
          <p:nvPr/>
        </p:nvPicPr>
        <p:blipFill>
          <a:blip r:embed="rId8"/>
          <a:stretch>
            <a:fillRect/>
          </a:stretch>
        </p:blipFill>
        <p:spPr>
          <a:xfrm>
            <a:off x="2743200" y="990600"/>
            <a:ext cx="6233160" cy="5234940"/>
          </a:xfrm>
          <a:prstGeom prst="rect">
            <a:avLst/>
          </a:prstGeom>
        </p:spPr>
      </p:pic>
      <p:pic>
        <p:nvPicPr>
          <p:cNvPr id="16" name="Picture 15" descr="07.gif"/>
          <p:cNvPicPr>
            <a:picLocks noChangeAspect="1"/>
          </p:cNvPicPr>
          <p:nvPr/>
        </p:nvPicPr>
        <p:blipFill>
          <a:blip r:embed="rId9"/>
          <a:stretch>
            <a:fillRect/>
          </a:stretch>
        </p:blipFill>
        <p:spPr>
          <a:xfrm>
            <a:off x="2743200" y="990600"/>
            <a:ext cx="6233160" cy="5234940"/>
          </a:xfrm>
          <a:prstGeom prst="rect">
            <a:avLst/>
          </a:prstGeom>
        </p:spPr>
      </p:pic>
      <p:pic>
        <p:nvPicPr>
          <p:cNvPr id="17" name="Picture 16" descr="08.gif"/>
          <p:cNvPicPr>
            <a:picLocks noChangeAspect="1"/>
          </p:cNvPicPr>
          <p:nvPr/>
        </p:nvPicPr>
        <p:blipFill>
          <a:blip r:embed="rId10"/>
          <a:stretch>
            <a:fillRect/>
          </a:stretch>
        </p:blipFill>
        <p:spPr>
          <a:xfrm>
            <a:off x="2743200" y="990600"/>
            <a:ext cx="6233160" cy="5234940"/>
          </a:xfrm>
          <a:prstGeom prst="rect">
            <a:avLst/>
          </a:prstGeom>
        </p:spPr>
      </p:pic>
      <p:pic>
        <p:nvPicPr>
          <p:cNvPr id="18" name="Picture 17" descr="09.gif"/>
          <p:cNvPicPr>
            <a:picLocks noChangeAspect="1"/>
          </p:cNvPicPr>
          <p:nvPr/>
        </p:nvPicPr>
        <p:blipFill>
          <a:blip r:embed="rId11"/>
          <a:stretch>
            <a:fillRect/>
          </a:stretch>
        </p:blipFill>
        <p:spPr>
          <a:xfrm>
            <a:off x="2743200" y="990600"/>
            <a:ext cx="6233160" cy="5234940"/>
          </a:xfrm>
          <a:prstGeom prst="rect">
            <a:avLst/>
          </a:prstGeom>
        </p:spPr>
      </p:pic>
      <p:sp>
        <p:nvSpPr>
          <p:cNvPr id="20" name="TextBox 19"/>
          <p:cNvSpPr txBox="1"/>
          <p:nvPr/>
        </p:nvSpPr>
        <p:spPr>
          <a:xfrm>
            <a:off x="0" y="3200400"/>
            <a:ext cx="2819400" cy="384721"/>
          </a:xfrm>
          <a:prstGeom prst="rect">
            <a:avLst/>
          </a:prstGeom>
          <a:noFill/>
        </p:spPr>
        <p:txBody>
          <a:bodyPr wrap="square" rtlCol="0">
            <a:spAutoFit/>
          </a:bodyPr>
          <a:lstStyle/>
          <a:p>
            <a:r>
              <a:rPr lang="en-GB" sz="1900" b="1" dirty="0" smtClean="0"/>
              <a:t>Count the number of files</a:t>
            </a:r>
            <a:endParaRPr lang="en-GB" sz="19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try_it_chinese_alphabet.jpg"/>
          <p:cNvPicPr>
            <a:picLocks noChangeAspect="1"/>
          </p:cNvPicPr>
          <p:nvPr/>
        </p:nvPicPr>
        <p:blipFill>
          <a:blip r:embed="rId2" cstate="print"/>
          <a:stretch>
            <a:fillRect/>
          </a:stretch>
        </p:blipFill>
        <p:spPr>
          <a:xfrm>
            <a:off x="2133600" y="3809999"/>
            <a:ext cx="5181600" cy="2452787"/>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43</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practicenote-01.png"/>
          <p:cNvPicPr>
            <a:picLocks noChangeAspect="1"/>
          </p:cNvPicPr>
          <p:nvPr/>
        </p:nvPicPr>
        <p:blipFill>
          <a:blip r:embed="rId4"/>
          <a:stretch>
            <a:fillRect/>
          </a:stretch>
        </p:blipFill>
        <p:spPr>
          <a:xfrm>
            <a:off x="304800" y="457194"/>
            <a:ext cx="2776734" cy="2895606"/>
          </a:xfrm>
          <a:prstGeom prst="rect">
            <a:avLst/>
          </a:prstGeom>
        </p:spPr>
      </p:pic>
      <p:sp>
        <p:nvSpPr>
          <p:cNvPr id="12" name="TextBox 11"/>
          <p:cNvSpPr txBox="1"/>
          <p:nvPr/>
        </p:nvSpPr>
        <p:spPr>
          <a:xfrm>
            <a:off x="2819400" y="1143000"/>
            <a:ext cx="6172200" cy="430887"/>
          </a:xfrm>
          <a:prstGeom prst="rect">
            <a:avLst/>
          </a:prstGeom>
          <a:noFill/>
        </p:spPr>
        <p:txBody>
          <a:bodyPr wrap="square" rtlCol="0">
            <a:spAutoFit/>
          </a:bodyPr>
          <a:lstStyle/>
          <a:p>
            <a:pPr algn="ctr"/>
            <a:r>
              <a:rPr lang="en-GB" sz="2200" b="1" dirty="0" smtClean="0"/>
              <a:t>We are going to create a script to do the following:</a:t>
            </a:r>
            <a:endParaRPr lang="en-GB" sz="2200" b="1" dirty="0"/>
          </a:p>
        </p:txBody>
      </p:sp>
      <p:sp>
        <p:nvSpPr>
          <p:cNvPr id="13" name="TextBox 12"/>
          <p:cNvSpPr txBox="1"/>
          <p:nvPr/>
        </p:nvSpPr>
        <p:spPr>
          <a:xfrm>
            <a:off x="3352800" y="1676400"/>
            <a:ext cx="5486400" cy="1200329"/>
          </a:xfrm>
          <a:prstGeom prst="rect">
            <a:avLst/>
          </a:prstGeom>
          <a:noFill/>
        </p:spPr>
        <p:txBody>
          <a:bodyPr wrap="square" rtlCol="0">
            <a:spAutoFit/>
          </a:bodyPr>
          <a:lstStyle/>
          <a:p>
            <a:r>
              <a:rPr lang="en-GB" dirty="0" smtClean="0"/>
              <a:t>Count the number of files in the </a:t>
            </a:r>
            <a:r>
              <a:rPr lang="en-GB" dirty="0" err="1" smtClean="0"/>
              <a:t>tmp</a:t>
            </a:r>
            <a:r>
              <a:rPr lang="en-GB" dirty="0" smtClean="0"/>
              <a:t> folder within home</a:t>
            </a:r>
          </a:p>
          <a:p>
            <a:endParaRPr lang="en-GB" dirty="0" smtClean="0"/>
          </a:p>
          <a:p>
            <a:r>
              <a:rPr lang="en-GB" dirty="0" smtClean="0"/>
              <a:t>If there are more than 10 files (including hidden files), then add the list to cleaned.log and remove them all.</a:t>
            </a:r>
            <a:endParaRPr lang="en-GB" dirty="0"/>
          </a:p>
        </p:txBody>
      </p:sp>
      <p:sp>
        <p:nvSpPr>
          <p:cNvPr id="16" name="TextBox 15"/>
          <p:cNvSpPr txBox="1"/>
          <p:nvPr/>
        </p:nvSpPr>
        <p:spPr>
          <a:xfrm>
            <a:off x="0" y="3200400"/>
            <a:ext cx="9144000" cy="430887"/>
          </a:xfrm>
          <a:prstGeom prst="rect">
            <a:avLst/>
          </a:prstGeom>
          <a:noFill/>
        </p:spPr>
        <p:txBody>
          <a:bodyPr wrap="square" rtlCol="0">
            <a:spAutoFit/>
          </a:bodyPr>
          <a:lstStyle/>
          <a:p>
            <a:pPr algn="ctr"/>
            <a:r>
              <a:rPr lang="en-GB" sz="2200" b="1" dirty="0" smtClean="0"/>
              <a:t>Here is the list of commands we have learned, and that are relevant:</a:t>
            </a:r>
            <a:endParaRPr lang="en-GB" sz="2200" b="1" dirty="0"/>
          </a:p>
        </p:txBody>
      </p:sp>
      <p:sp>
        <p:nvSpPr>
          <p:cNvPr id="17" name="TextBox 16"/>
          <p:cNvSpPr txBox="1"/>
          <p:nvPr/>
        </p:nvSpPr>
        <p:spPr>
          <a:xfrm>
            <a:off x="2743200" y="3733800"/>
            <a:ext cx="5334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ls</a:t>
            </a:r>
            <a:endParaRPr lang="en-GB" sz="2800" dirty="0"/>
          </a:p>
        </p:txBody>
      </p:sp>
      <p:sp>
        <p:nvSpPr>
          <p:cNvPr id="18" name="TextBox 17"/>
          <p:cNvSpPr txBox="1"/>
          <p:nvPr/>
        </p:nvSpPr>
        <p:spPr>
          <a:xfrm>
            <a:off x="5181600" y="3733800"/>
            <a:ext cx="8382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wc</a:t>
            </a:r>
            <a:endParaRPr lang="en-GB" sz="2800" dirty="0"/>
          </a:p>
        </p:txBody>
      </p:sp>
      <p:sp>
        <p:nvSpPr>
          <p:cNvPr id="19" name="TextBox 18"/>
          <p:cNvSpPr txBox="1"/>
          <p:nvPr/>
        </p:nvSpPr>
        <p:spPr>
          <a:xfrm>
            <a:off x="3352800" y="3733800"/>
            <a:ext cx="9906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smtClean="0"/>
              <a:t>head</a:t>
            </a:r>
            <a:endParaRPr lang="en-GB" sz="2800" dirty="0"/>
          </a:p>
        </p:txBody>
      </p:sp>
      <p:sp>
        <p:nvSpPr>
          <p:cNvPr id="20" name="TextBox 19"/>
          <p:cNvSpPr txBox="1"/>
          <p:nvPr/>
        </p:nvSpPr>
        <p:spPr>
          <a:xfrm>
            <a:off x="4419600" y="3733800"/>
            <a:ext cx="6858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rm</a:t>
            </a:r>
            <a:endParaRPr lang="en-GB" sz="2800" dirty="0"/>
          </a:p>
        </p:txBody>
      </p:sp>
      <p:sp>
        <p:nvSpPr>
          <p:cNvPr id="21" name="TextBox 20"/>
          <p:cNvSpPr txBox="1"/>
          <p:nvPr/>
        </p:nvSpPr>
        <p:spPr>
          <a:xfrm>
            <a:off x="6096000" y="3733800"/>
            <a:ext cx="8382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smtClean="0"/>
              <a:t>tail</a:t>
            </a:r>
            <a:endParaRPr lang="en-GB" sz="2800" dirty="0"/>
          </a:p>
        </p:txBody>
      </p:sp>
      <p:sp>
        <p:nvSpPr>
          <p:cNvPr id="23" name="Rectangle 22"/>
          <p:cNvSpPr/>
          <p:nvPr/>
        </p:nvSpPr>
        <p:spPr>
          <a:xfrm>
            <a:off x="3276600" y="2133600"/>
            <a:ext cx="5257800" cy="457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2133600" y="3733800"/>
            <a:ext cx="5334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cd</a:t>
            </a:r>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3"/>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44</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5" name="Picture 24" descr="10.gif"/>
          <p:cNvPicPr>
            <a:picLocks noChangeAspect="1"/>
          </p:cNvPicPr>
          <p:nvPr/>
        </p:nvPicPr>
        <p:blipFill>
          <a:blip r:embed="rId3"/>
          <a:stretch>
            <a:fillRect/>
          </a:stretch>
        </p:blipFill>
        <p:spPr>
          <a:xfrm>
            <a:off x="2910840" y="990600"/>
            <a:ext cx="6233160" cy="5234940"/>
          </a:xfrm>
          <a:prstGeom prst="rect">
            <a:avLst/>
          </a:prstGeom>
        </p:spPr>
      </p:pic>
      <p:pic>
        <p:nvPicPr>
          <p:cNvPr id="26" name="Picture 25" descr="11.gif"/>
          <p:cNvPicPr>
            <a:picLocks noChangeAspect="1"/>
          </p:cNvPicPr>
          <p:nvPr/>
        </p:nvPicPr>
        <p:blipFill>
          <a:blip r:embed="rId4"/>
          <a:stretch>
            <a:fillRect/>
          </a:stretch>
        </p:blipFill>
        <p:spPr>
          <a:xfrm>
            <a:off x="2910840" y="990600"/>
            <a:ext cx="6233160" cy="5234940"/>
          </a:xfrm>
          <a:prstGeom prst="rect">
            <a:avLst/>
          </a:prstGeom>
        </p:spPr>
      </p:pic>
      <p:pic>
        <p:nvPicPr>
          <p:cNvPr id="27" name="Picture 26" descr="12.gif"/>
          <p:cNvPicPr>
            <a:picLocks noChangeAspect="1"/>
          </p:cNvPicPr>
          <p:nvPr/>
        </p:nvPicPr>
        <p:blipFill>
          <a:blip r:embed="rId5"/>
          <a:stretch>
            <a:fillRect/>
          </a:stretch>
        </p:blipFill>
        <p:spPr>
          <a:xfrm>
            <a:off x="2910840" y="990600"/>
            <a:ext cx="6233160" cy="5234940"/>
          </a:xfrm>
          <a:prstGeom prst="rect">
            <a:avLst/>
          </a:prstGeom>
        </p:spPr>
      </p:pic>
      <p:sp>
        <p:nvSpPr>
          <p:cNvPr id="29" name="TextBox 28"/>
          <p:cNvSpPr txBox="1"/>
          <p:nvPr/>
        </p:nvSpPr>
        <p:spPr>
          <a:xfrm>
            <a:off x="0" y="3200400"/>
            <a:ext cx="3048000" cy="369332"/>
          </a:xfrm>
          <a:prstGeom prst="rect">
            <a:avLst/>
          </a:prstGeom>
          <a:noFill/>
        </p:spPr>
        <p:txBody>
          <a:bodyPr wrap="square" rtlCol="0">
            <a:spAutoFit/>
          </a:bodyPr>
          <a:lstStyle/>
          <a:p>
            <a:r>
              <a:rPr lang="en-GB" b="1" dirty="0" smtClean="0"/>
              <a:t>Are there more than 10 files?</a:t>
            </a:r>
            <a:endParaRPr lang="en-GB"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try_it_chinese_alphabet.jpg"/>
          <p:cNvPicPr>
            <a:picLocks noChangeAspect="1"/>
          </p:cNvPicPr>
          <p:nvPr/>
        </p:nvPicPr>
        <p:blipFill>
          <a:blip r:embed="rId2" cstate="print"/>
          <a:stretch>
            <a:fillRect/>
          </a:stretch>
        </p:blipFill>
        <p:spPr>
          <a:xfrm>
            <a:off x="2133600" y="3809999"/>
            <a:ext cx="5181600" cy="2452787"/>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45</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practicenote-01.png"/>
          <p:cNvPicPr>
            <a:picLocks noChangeAspect="1"/>
          </p:cNvPicPr>
          <p:nvPr/>
        </p:nvPicPr>
        <p:blipFill>
          <a:blip r:embed="rId4"/>
          <a:stretch>
            <a:fillRect/>
          </a:stretch>
        </p:blipFill>
        <p:spPr>
          <a:xfrm>
            <a:off x="304800" y="457194"/>
            <a:ext cx="2776734" cy="2895606"/>
          </a:xfrm>
          <a:prstGeom prst="rect">
            <a:avLst/>
          </a:prstGeom>
        </p:spPr>
      </p:pic>
      <p:sp>
        <p:nvSpPr>
          <p:cNvPr id="12" name="TextBox 11"/>
          <p:cNvSpPr txBox="1"/>
          <p:nvPr/>
        </p:nvSpPr>
        <p:spPr>
          <a:xfrm>
            <a:off x="2819400" y="1143000"/>
            <a:ext cx="6172200" cy="430887"/>
          </a:xfrm>
          <a:prstGeom prst="rect">
            <a:avLst/>
          </a:prstGeom>
          <a:noFill/>
        </p:spPr>
        <p:txBody>
          <a:bodyPr wrap="square" rtlCol="0">
            <a:spAutoFit/>
          </a:bodyPr>
          <a:lstStyle/>
          <a:p>
            <a:pPr algn="ctr"/>
            <a:r>
              <a:rPr lang="en-GB" sz="2200" b="1" dirty="0" smtClean="0"/>
              <a:t>We are going to create a script to do the following:</a:t>
            </a:r>
            <a:endParaRPr lang="en-GB" sz="2200" b="1" dirty="0"/>
          </a:p>
        </p:txBody>
      </p:sp>
      <p:sp>
        <p:nvSpPr>
          <p:cNvPr id="13" name="TextBox 12"/>
          <p:cNvSpPr txBox="1"/>
          <p:nvPr/>
        </p:nvSpPr>
        <p:spPr>
          <a:xfrm>
            <a:off x="3352800" y="1676400"/>
            <a:ext cx="5486400" cy="1200329"/>
          </a:xfrm>
          <a:prstGeom prst="rect">
            <a:avLst/>
          </a:prstGeom>
          <a:noFill/>
        </p:spPr>
        <p:txBody>
          <a:bodyPr wrap="square" rtlCol="0">
            <a:spAutoFit/>
          </a:bodyPr>
          <a:lstStyle/>
          <a:p>
            <a:r>
              <a:rPr lang="en-GB" dirty="0" smtClean="0"/>
              <a:t>Count the number of files in the </a:t>
            </a:r>
            <a:r>
              <a:rPr lang="en-GB" dirty="0" err="1" smtClean="0"/>
              <a:t>tmp</a:t>
            </a:r>
            <a:r>
              <a:rPr lang="en-GB" dirty="0" smtClean="0"/>
              <a:t> folder within home</a:t>
            </a:r>
          </a:p>
          <a:p>
            <a:endParaRPr lang="en-GB" dirty="0" smtClean="0"/>
          </a:p>
          <a:p>
            <a:r>
              <a:rPr lang="en-GB" dirty="0" smtClean="0"/>
              <a:t>If there are more than 10 files (including hidden files), then add the list to cleaned.log and remove them all.</a:t>
            </a:r>
            <a:endParaRPr lang="en-GB" dirty="0"/>
          </a:p>
        </p:txBody>
      </p:sp>
      <p:sp>
        <p:nvSpPr>
          <p:cNvPr id="16" name="TextBox 15"/>
          <p:cNvSpPr txBox="1"/>
          <p:nvPr/>
        </p:nvSpPr>
        <p:spPr>
          <a:xfrm>
            <a:off x="0" y="3200400"/>
            <a:ext cx="9144000" cy="430887"/>
          </a:xfrm>
          <a:prstGeom prst="rect">
            <a:avLst/>
          </a:prstGeom>
          <a:noFill/>
        </p:spPr>
        <p:txBody>
          <a:bodyPr wrap="square" rtlCol="0">
            <a:spAutoFit/>
          </a:bodyPr>
          <a:lstStyle/>
          <a:p>
            <a:pPr algn="ctr"/>
            <a:r>
              <a:rPr lang="en-GB" sz="2200" b="1" dirty="0" smtClean="0"/>
              <a:t>Here is the list of commands we have learned, and that are relevant:</a:t>
            </a:r>
            <a:endParaRPr lang="en-GB" sz="2200" b="1" dirty="0"/>
          </a:p>
        </p:txBody>
      </p:sp>
      <p:sp>
        <p:nvSpPr>
          <p:cNvPr id="17" name="TextBox 16"/>
          <p:cNvSpPr txBox="1"/>
          <p:nvPr/>
        </p:nvSpPr>
        <p:spPr>
          <a:xfrm>
            <a:off x="2743200" y="3733800"/>
            <a:ext cx="5334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ls</a:t>
            </a:r>
            <a:endParaRPr lang="en-GB" sz="2800" dirty="0"/>
          </a:p>
        </p:txBody>
      </p:sp>
      <p:sp>
        <p:nvSpPr>
          <p:cNvPr id="18" name="TextBox 17"/>
          <p:cNvSpPr txBox="1"/>
          <p:nvPr/>
        </p:nvSpPr>
        <p:spPr>
          <a:xfrm>
            <a:off x="5181600" y="3733800"/>
            <a:ext cx="8382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wc</a:t>
            </a:r>
            <a:endParaRPr lang="en-GB" sz="2800" dirty="0"/>
          </a:p>
        </p:txBody>
      </p:sp>
      <p:sp>
        <p:nvSpPr>
          <p:cNvPr id="19" name="TextBox 18"/>
          <p:cNvSpPr txBox="1"/>
          <p:nvPr/>
        </p:nvSpPr>
        <p:spPr>
          <a:xfrm>
            <a:off x="3352800" y="3733800"/>
            <a:ext cx="9906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smtClean="0"/>
              <a:t>head</a:t>
            </a:r>
            <a:endParaRPr lang="en-GB" sz="2800" dirty="0"/>
          </a:p>
        </p:txBody>
      </p:sp>
      <p:sp>
        <p:nvSpPr>
          <p:cNvPr id="20" name="TextBox 19"/>
          <p:cNvSpPr txBox="1"/>
          <p:nvPr/>
        </p:nvSpPr>
        <p:spPr>
          <a:xfrm>
            <a:off x="4419600" y="3733800"/>
            <a:ext cx="6858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rm</a:t>
            </a:r>
            <a:endParaRPr lang="en-GB" sz="2800" dirty="0"/>
          </a:p>
        </p:txBody>
      </p:sp>
      <p:sp>
        <p:nvSpPr>
          <p:cNvPr id="21" name="TextBox 20"/>
          <p:cNvSpPr txBox="1"/>
          <p:nvPr/>
        </p:nvSpPr>
        <p:spPr>
          <a:xfrm>
            <a:off x="6096000" y="3733800"/>
            <a:ext cx="8382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smtClean="0"/>
              <a:t>tail</a:t>
            </a:r>
            <a:endParaRPr lang="en-GB" sz="2800" dirty="0"/>
          </a:p>
        </p:txBody>
      </p:sp>
      <p:sp>
        <p:nvSpPr>
          <p:cNvPr id="23" name="Rectangle 22"/>
          <p:cNvSpPr/>
          <p:nvPr/>
        </p:nvSpPr>
        <p:spPr>
          <a:xfrm>
            <a:off x="6019800" y="1600200"/>
            <a:ext cx="2743200" cy="457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2133600" y="3733800"/>
            <a:ext cx="5334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800" dirty="0" err="1" smtClean="0"/>
              <a:t>cd</a:t>
            </a:r>
            <a:endParaRPr lang="en-GB" sz="2800" dirty="0"/>
          </a:p>
        </p:txBody>
      </p:sp>
      <p:sp>
        <p:nvSpPr>
          <p:cNvPr id="25" name="Rectangle 24"/>
          <p:cNvSpPr/>
          <p:nvPr/>
        </p:nvSpPr>
        <p:spPr>
          <a:xfrm>
            <a:off x="3276600" y="2514600"/>
            <a:ext cx="5257800" cy="38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3"/>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strVal val="#ppt_w+.3"/>
                                          </p:val>
                                        </p:tav>
                                        <p:tav tm="100000">
                                          <p:val>
                                            <p:strVal val="#ppt_w"/>
                                          </p:val>
                                        </p:tav>
                                      </p:tavLst>
                                    </p:anim>
                                    <p:anim calcmode="lin" valueType="num">
                                      <p:cBhvr>
                                        <p:cTn id="13" dur="500" fill="hold"/>
                                        <p:tgtEl>
                                          <p:spTgt spid="25"/>
                                        </p:tgtEl>
                                        <p:attrNameLst>
                                          <p:attrName>ppt_h</p:attrName>
                                        </p:attrNameLst>
                                      </p:cBhvr>
                                      <p:tavLst>
                                        <p:tav tm="0">
                                          <p:val>
                                            <p:strVal val="#ppt_h"/>
                                          </p:val>
                                        </p:tav>
                                        <p:tav tm="100000">
                                          <p:val>
                                            <p:strVal val="#ppt_h"/>
                                          </p:val>
                                        </p:tav>
                                      </p:tavLst>
                                    </p:anim>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46</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0" y="3200400"/>
            <a:ext cx="3048000" cy="1477328"/>
          </a:xfrm>
          <a:prstGeom prst="rect">
            <a:avLst/>
          </a:prstGeom>
          <a:noFill/>
        </p:spPr>
        <p:txBody>
          <a:bodyPr wrap="square" rtlCol="0">
            <a:spAutoFit/>
          </a:bodyPr>
          <a:lstStyle/>
          <a:p>
            <a:r>
              <a:rPr lang="en-GB" b="1" dirty="0" smtClean="0"/>
              <a:t>Count the files in ~/</a:t>
            </a:r>
            <a:r>
              <a:rPr lang="en-GB" b="1" dirty="0" err="1" smtClean="0"/>
              <a:t>tmp</a:t>
            </a:r>
            <a:endParaRPr lang="en-GB" b="1" dirty="0" smtClean="0"/>
          </a:p>
          <a:p>
            <a:endParaRPr lang="en-GB" b="1" dirty="0" smtClean="0"/>
          </a:p>
          <a:p>
            <a:r>
              <a:rPr lang="en-GB" b="1" dirty="0" smtClean="0"/>
              <a:t>If there are more than 10</a:t>
            </a:r>
          </a:p>
          <a:p>
            <a:r>
              <a:rPr lang="en-GB" b="1" dirty="0" smtClean="0"/>
              <a:t>	add the list to a log</a:t>
            </a:r>
          </a:p>
          <a:p>
            <a:r>
              <a:rPr lang="en-GB" b="1" dirty="0" smtClean="0"/>
              <a:t>	remove them</a:t>
            </a:r>
            <a:endParaRPr lang="en-GB" b="1" dirty="0"/>
          </a:p>
        </p:txBody>
      </p:sp>
      <p:pic>
        <p:nvPicPr>
          <p:cNvPr id="13" name="Picture 12" descr="13.gif"/>
          <p:cNvPicPr>
            <a:picLocks noChangeAspect="1"/>
          </p:cNvPicPr>
          <p:nvPr/>
        </p:nvPicPr>
        <p:blipFill>
          <a:blip r:embed="rId3"/>
          <a:stretch>
            <a:fillRect/>
          </a:stretch>
        </p:blipFill>
        <p:spPr>
          <a:xfrm>
            <a:off x="2819400" y="990600"/>
            <a:ext cx="6233160" cy="5234940"/>
          </a:xfrm>
          <a:prstGeom prst="rect">
            <a:avLst/>
          </a:prstGeom>
        </p:spPr>
      </p:pic>
      <p:pic>
        <p:nvPicPr>
          <p:cNvPr id="14" name="Picture 13" descr="14.gif"/>
          <p:cNvPicPr>
            <a:picLocks noChangeAspect="1"/>
          </p:cNvPicPr>
          <p:nvPr/>
        </p:nvPicPr>
        <p:blipFill>
          <a:blip r:embed="rId4"/>
          <a:stretch>
            <a:fillRect/>
          </a:stretch>
        </p:blipFill>
        <p:spPr>
          <a:xfrm>
            <a:off x="2819400" y="990600"/>
            <a:ext cx="6233160" cy="5234940"/>
          </a:xfrm>
          <a:prstGeom prst="rect">
            <a:avLst/>
          </a:prstGeom>
        </p:spPr>
      </p:pic>
      <p:pic>
        <p:nvPicPr>
          <p:cNvPr id="15" name="Picture 14" descr="15.gif"/>
          <p:cNvPicPr>
            <a:picLocks noChangeAspect="1"/>
          </p:cNvPicPr>
          <p:nvPr/>
        </p:nvPicPr>
        <p:blipFill>
          <a:blip r:embed="rId5"/>
          <a:stretch>
            <a:fillRect/>
          </a:stretch>
        </p:blipFill>
        <p:spPr>
          <a:xfrm>
            <a:off x="2819400" y="990600"/>
            <a:ext cx="6233160" cy="5234940"/>
          </a:xfrm>
          <a:prstGeom prst="rect">
            <a:avLst/>
          </a:prstGeom>
        </p:spPr>
      </p:pic>
      <p:pic>
        <p:nvPicPr>
          <p:cNvPr id="16" name="Picture 15" descr="16.gif"/>
          <p:cNvPicPr>
            <a:picLocks noChangeAspect="1"/>
          </p:cNvPicPr>
          <p:nvPr/>
        </p:nvPicPr>
        <p:blipFill>
          <a:blip r:embed="rId6"/>
          <a:stretch>
            <a:fillRect/>
          </a:stretch>
        </p:blipFill>
        <p:spPr>
          <a:xfrm>
            <a:off x="2819400" y="990600"/>
            <a:ext cx="6233160" cy="5234940"/>
          </a:xfrm>
          <a:prstGeom prst="rect">
            <a:avLst/>
          </a:prstGeom>
        </p:spPr>
      </p:pic>
      <p:pic>
        <p:nvPicPr>
          <p:cNvPr id="17" name="Picture 16" descr="17.gif"/>
          <p:cNvPicPr>
            <a:picLocks noChangeAspect="1"/>
          </p:cNvPicPr>
          <p:nvPr/>
        </p:nvPicPr>
        <p:blipFill>
          <a:blip r:embed="rId7"/>
          <a:stretch>
            <a:fillRect/>
          </a:stretch>
        </p:blipFill>
        <p:spPr>
          <a:xfrm>
            <a:off x="2819400" y="990600"/>
            <a:ext cx="6233160" cy="5234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47</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8" name="Picture 17" descr="sweating.jpg"/>
          <p:cNvPicPr>
            <a:picLocks noChangeAspect="1"/>
          </p:cNvPicPr>
          <p:nvPr/>
        </p:nvPicPr>
        <p:blipFill>
          <a:blip r:embed="rId3"/>
          <a:stretch>
            <a:fillRect/>
          </a:stretch>
        </p:blipFill>
        <p:spPr>
          <a:xfrm>
            <a:off x="381000" y="1419225"/>
            <a:ext cx="3600450" cy="2466975"/>
          </a:xfrm>
          <a:prstGeom prst="rect">
            <a:avLst/>
          </a:prstGeom>
          <a:ln>
            <a:noFill/>
          </a:ln>
          <a:effectLst>
            <a:outerShdw blurRad="190500" algn="tl" rotWithShape="0">
              <a:srgbClr val="000000">
                <a:alpha val="70000"/>
              </a:srgbClr>
            </a:outerShdw>
          </a:effectLst>
        </p:spPr>
      </p:pic>
      <p:sp>
        <p:nvSpPr>
          <p:cNvPr id="19" name="TextBox 18"/>
          <p:cNvSpPr txBox="1"/>
          <p:nvPr/>
        </p:nvSpPr>
        <p:spPr>
          <a:xfrm>
            <a:off x="4114800" y="1600200"/>
            <a:ext cx="5105400" cy="430887"/>
          </a:xfrm>
          <a:prstGeom prst="rect">
            <a:avLst/>
          </a:prstGeom>
          <a:noFill/>
        </p:spPr>
        <p:txBody>
          <a:bodyPr wrap="square" rtlCol="0">
            <a:spAutoFit/>
          </a:bodyPr>
          <a:lstStyle/>
          <a:p>
            <a:r>
              <a:rPr lang="en-GB" sz="2200" dirty="0" smtClean="0"/>
              <a:t>Doing it the first time can feel a bit heavy...</a:t>
            </a:r>
            <a:endParaRPr lang="en-GB" sz="2200" dirty="0"/>
          </a:p>
        </p:txBody>
      </p:sp>
      <p:sp>
        <p:nvSpPr>
          <p:cNvPr id="20" name="TextBox 19"/>
          <p:cNvSpPr txBox="1"/>
          <p:nvPr/>
        </p:nvSpPr>
        <p:spPr>
          <a:xfrm>
            <a:off x="4114800" y="2438400"/>
            <a:ext cx="5105400" cy="1107996"/>
          </a:xfrm>
          <a:prstGeom prst="rect">
            <a:avLst/>
          </a:prstGeom>
          <a:noFill/>
        </p:spPr>
        <p:txBody>
          <a:bodyPr wrap="square" rtlCol="0">
            <a:spAutoFit/>
          </a:bodyPr>
          <a:lstStyle/>
          <a:p>
            <a:pPr algn="ctr"/>
            <a:r>
              <a:rPr lang="en-GB" sz="2200" dirty="0" smtClean="0"/>
              <a:t>It gets better over time as for any programming task because you start seeing </a:t>
            </a:r>
            <a:r>
              <a:rPr lang="en-GB" sz="2200" dirty="0" smtClean="0">
                <a:solidFill>
                  <a:srgbClr val="FF0000"/>
                </a:solidFill>
              </a:rPr>
              <a:t>familiar situations</a:t>
            </a:r>
            <a:r>
              <a:rPr lang="en-GB" sz="2200" dirty="0" smtClean="0"/>
              <a:t>, so you know what to do</a:t>
            </a:r>
            <a:endParaRPr lang="en-GB" sz="2200" dirty="0"/>
          </a:p>
        </p:txBody>
      </p:sp>
      <p:pic>
        <p:nvPicPr>
          <p:cNvPr id="21" name="Picture 20" descr="MazeMan.jpg"/>
          <p:cNvPicPr>
            <a:picLocks noChangeAspect="1"/>
          </p:cNvPicPr>
          <p:nvPr/>
        </p:nvPicPr>
        <p:blipFill>
          <a:blip r:embed="rId4"/>
          <a:stretch>
            <a:fillRect/>
          </a:stretch>
        </p:blipFill>
        <p:spPr>
          <a:xfrm>
            <a:off x="6705600" y="3810000"/>
            <a:ext cx="2286000" cy="2274396"/>
          </a:xfrm>
          <a:prstGeom prst="rect">
            <a:avLst/>
          </a:prstGeom>
        </p:spPr>
      </p:pic>
      <p:sp>
        <p:nvSpPr>
          <p:cNvPr id="22" name="TextBox 21"/>
          <p:cNvSpPr txBox="1"/>
          <p:nvPr/>
        </p:nvSpPr>
        <p:spPr>
          <a:xfrm>
            <a:off x="381000" y="4378404"/>
            <a:ext cx="6172200" cy="1107996"/>
          </a:xfrm>
          <a:prstGeom prst="rect">
            <a:avLst/>
          </a:prstGeom>
          <a:noFill/>
        </p:spPr>
        <p:txBody>
          <a:bodyPr wrap="square" rtlCol="0">
            <a:spAutoFit/>
          </a:bodyPr>
          <a:lstStyle/>
          <a:p>
            <a:pPr algn="ctr"/>
            <a:r>
              <a:rPr lang="en-GB" sz="2200" dirty="0" smtClean="0"/>
              <a:t>If you’re not 100% then </a:t>
            </a:r>
            <a:r>
              <a:rPr lang="en-GB" sz="2200" dirty="0" smtClean="0">
                <a:solidFill>
                  <a:srgbClr val="FF0000"/>
                </a:solidFill>
              </a:rPr>
              <a:t>decompose the problem </a:t>
            </a:r>
            <a:r>
              <a:rPr lang="en-GB" sz="2200" dirty="0" smtClean="0"/>
              <a:t>into smaller tasks, </a:t>
            </a:r>
            <a:r>
              <a:rPr lang="en-GB" sz="2200" b="1" dirty="0" smtClean="0">
                <a:solidFill>
                  <a:srgbClr val="FF0000"/>
                </a:solidFill>
              </a:rPr>
              <a:t>make sure that your script works </a:t>
            </a:r>
            <a:r>
              <a:rPr lang="en-GB" sz="2200" dirty="0" smtClean="0"/>
              <a:t>for each of them, and keep building it piece by piece</a:t>
            </a:r>
            <a:endParaRPr lang="en-GB"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48</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4" name="Picture 13" descr="17.gif"/>
          <p:cNvPicPr>
            <a:picLocks noChangeAspect="1"/>
          </p:cNvPicPr>
          <p:nvPr/>
        </p:nvPicPr>
        <p:blipFill>
          <a:blip r:embed="rId3"/>
          <a:srcRect t="26201" b="37409"/>
          <a:stretch>
            <a:fillRect/>
          </a:stretch>
        </p:blipFill>
        <p:spPr>
          <a:xfrm>
            <a:off x="-1" y="1905000"/>
            <a:ext cx="9225077" cy="2819400"/>
          </a:xfrm>
          <a:prstGeom prst="rect">
            <a:avLst/>
          </a:prstGeom>
        </p:spPr>
      </p:pic>
      <p:sp>
        <p:nvSpPr>
          <p:cNvPr id="15" name="TextBox 14"/>
          <p:cNvSpPr txBox="1"/>
          <p:nvPr/>
        </p:nvSpPr>
        <p:spPr>
          <a:xfrm>
            <a:off x="152400" y="5266492"/>
            <a:ext cx="4953000" cy="754053"/>
          </a:xfrm>
          <a:prstGeom prst="rect">
            <a:avLst/>
          </a:prstGeom>
          <a:noFill/>
        </p:spPr>
        <p:txBody>
          <a:bodyPr wrap="square" rtlCol="0">
            <a:spAutoFit/>
          </a:bodyPr>
          <a:lstStyle/>
          <a:p>
            <a:r>
              <a:rPr lang="en-GB" sz="1900" b="1" dirty="0" smtClean="0"/>
              <a:t>$(( ))</a:t>
            </a:r>
            <a:r>
              <a:rPr lang="en-GB" sz="1900" dirty="0" smtClean="0"/>
              <a:t> is for arithmetic </a:t>
            </a:r>
            <a:r>
              <a:rPr lang="en-GB" sz="2400" b="1" u="sng" dirty="0" smtClean="0">
                <a:solidFill>
                  <a:srgbClr val="FF0000"/>
                </a:solidFill>
              </a:rPr>
              <a:t>but $[ ] does it too</a:t>
            </a:r>
            <a:endParaRPr lang="en-GB" sz="1900" b="1" u="sng" dirty="0" smtClean="0">
              <a:solidFill>
                <a:srgbClr val="FF0000"/>
              </a:solidFill>
            </a:endParaRPr>
          </a:p>
          <a:p>
            <a:r>
              <a:rPr lang="en-GB" sz="1900" dirty="0" smtClean="0"/>
              <a:t>Example: adding, dividing variables, ...</a:t>
            </a:r>
            <a:endParaRPr lang="en-GB" sz="1900" dirty="0"/>
          </a:p>
        </p:txBody>
      </p:sp>
      <p:sp>
        <p:nvSpPr>
          <p:cNvPr id="16" name="Freeform 15"/>
          <p:cNvSpPr/>
          <p:nvPr/>
        </p:nvSpPr>
        <p:spPr>
          <a:xfrm>
            <a:off x="1013988" y="1275029"/>
            <a:ext cx="1421394" cy="1024551"/>
          </a:xfrm>
          <a:custGeom>
            <a:avLst/>
            <a:gdLst>
              <a:gd name="connsiteX0" fmla="*/ 1421394 w 1421394"/>
              <a:gd name="connsiteY0" fmla="*/ 82991 h 1024551"/>
              <a:gd name="connsiteX1" fmla="*/ 923454 w 1421394"/>
              <a:gd name="connsiteY1" fmla="*/ 55830 h 1024551"/>
              <a:gd name="connsiteX2" fmla="*/ 371192 w 1421394"/>
              <a:gd name="connsiteY2" fmla="*/ 417969 h 1024551"/>
              <a:gd name="connsiteX3" fmla="*/ 0 w 1421394"/>
              <a:gd name="connsiteY3" fmla="*/ 1024551 h 1024551"/>
            </a:gdLst>
            <a:ahLst/>
            <a:cxnLst>
              <a:cxn ang="0">
                <a:pos x="connsiteX0" y="connsiteY0"/>
              </a:cxn>
              <a:cxn ang="0">
                <a:pos x="connsiteX1" y="connsiteY1"/>
              </a:cxn>
              <a:cxn ang="0">
                <a:pos x="connsiteX2" y="connsiteY2"/>
              </a:cxn>
              <a:cxn ang="0">
                <a:pos x="connsiteX3" y="connsiteY3"/>
              </a:cxn>
            </a:cxnLst>
            <a:rect l="l" t="t" r="r" b="b"/>
            <a:pathLst>
              <a:path w="1421394" h="1024551">
                <a:moveTo>
                  <a:pt x="1421394" y="82991"/>
                </a:moveTo>
                <a:cubicBezTo>
                  <a:pt x="1259941" y="41495"/>
                  <a:pt x="1098488" y="0"/>
                  <a:pt x="923454" y="55830"/>
                </a:cubicBezTo>
                <a:cubicBezTo>
                  <a:pt x="748420" y="111660"/>
                  <a:pt x="525101" y="256516"/>
                  <a:pt x="371192" y="417969"/>
                </a:cubicBezTo>
                <a:cubicBezTo>
                  <a:pt x="217283" y="579423"/>
                  <a:pt x="108641" y="801987"/>
                  <a:pt x="0" y="1024551"/>
                </a:cubicBezTo>
              </a:path>
            </a:pathLst>
          </a:custGeom>
          <a:ln w="76200">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cxnSp>
        <p:nvCxnSpPr>
          <p:cNvPr id="23" name="Straight Arrow Connector 22"/>
          <p:cNvCxnSpPr>
            <a:stCxn id="16" idx="3"/>
          </p:cNvCxnSpPr>
          <p:nvPr/>
        </p:nvCxnSpPr>
        <p:spPr>
          <a:xfrm flipH="1">
            <a:off x="838200" y="2299580"/>
            <a:ext cx="175788" cy="443620"/>
          </a:xfrm>
          <a:prstGeom prst="straightConnector1">
            <a:avLst/>
          </a:prstGeom>
          <a:ln w="76200">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29" name="TextBox 28"/>
          <p:cNvSpPr txBox="1"/>
          <p:nvPr/>
        </p:nvSpPr>
        <p:spPr>
          <a:xfrm>
            <a:off x="2514600" y="1219200"/>
            <a:ext cx="6781800" cy="677108"/>
          </a:xfrm>
          <a:prstGeom prst="rect">
            <a:avLst/>
          </a:prstGeom>
          <a:noFill/>
        </p:spPr>
        <p:txBody>
          <a:bodyPr wrap="square" rtlCol="0">
            <a:spAutoFit/>
          </a:bodyPr>
          <a:lstStyle/>
          <a:p>
            <a:r>
              <a:rPr lang="en-GB" sz="1900" b="1" dirty="0" smtClean="0"/>
              <a:t>$( ) </a:t>
            </a:r>
            <a:r>
              <a:rPr lang="en-GB" sz="1900" dirty="0" smtClean="0"/>
              <a:t>is to evaluate an expression.</a:t>
            </a:r>
          </a:p>
          <a:p>
            <a:r>
              <a:rPr lang="en-GB" sz="1900" dirty="0" smtClean="0"/>
              <a:t>Example: do a bunch of operations, throw the result into a variable </a:t>
            </a:r>
            <a:endParaRPr lang="en-GB" sz="1900" dirty="0"/>
          </a:p>
        </p:txBody>
      </p:sp>
      <p:cxnSp>
        <p:nvCxnSpPr>
          <p:cNvPr id="32" name="Straight Arrow Connector 31"/>
          <p:cNvCxnSpPr/>
          <p:nvPr/>
        </p:nvCxnSpPr>
        <p:spPr>
          <a:xfrm flipV="1">
            <a:off x="304800" y="3048000"/>
            <a:ext cx="533400" cy="353840"/>
          </a:xfrm>
          <a:prstGeom prst="straightConnector1">
            <a:avLst/>
          </a:prstGeom>
          <a:ln w="76200">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38" name="Freeform 37"/>
          <p:cNvSpPr/>
          <p:nvPr/>
        </p:nvSpPr>
        <p:spPr>
          <a:xfrm>
            <a:off x="153909" y="3413156"/>
            <a:ext cx="479834" cy="1874068"/>
          </a:xfrm>
          <a:custGeom>
            <a:avLst/>
            <a:gdLst>
              <a:gd name="connsiteX0" fmla="*/ 479834 w 479834"/>
              <a:gd name="connsiteY0" fmla="*/ 1874068 h 1874068"/>
              <a:gd name="connsiteX1" fmla="*/ 144855 w 479834"/>
              <a:gd name="connsiteY1" fmla="*/ 1412341 h 1874068"/>
              <a:gd name="connsiteX2" fmla="*/ 0 w 479834"/>
              <a:gd name="connsiteY2" fmla="*/ 380246 h 1874068"/>
              <a:gd name="connsiteX3" fmla="*/ 144855 w 479834"/>
              <a:gd name="connsiteY3" fmla="*/ 0 h 1874068"/>
            </a:gdLst>
            <a:ahLst/>
            <a:cxnLst>
              <a:cxn ang="0">
                <a:pos x="connsiteX0" y="connsiteY0"/>
              </a:cxn>
              <a:cxn ang="0">
                <a:pos x="connsiteX1" y="connsiteY1"/>
              </a:cxn>
              <a:cxn ang="0">
                <a:pos x="connsiteX2" y="connsiteY2"/>
              </a:cxn>
              <a:cxn ang="0">
                <a:pos x="connsiteX3" y="connsiteY3"/>
              </a:cxn>
            </a:cxnLst>
            <a:rect l="l" t="t" r="r" b="b"/>
            <a:pathLst>
              <a:path w="479834" h="1874068">
                <a:moveTo>
                  <a:pt x="479834" y="1874068"/>
                </a:moveTo>
                <a:cubicBezTo>
                  <a:pt x="352330" y="1767689"/>
                  <a:pt x="224827" y="1661311"/>
                  <a:pt x="144855" y="1412341"/>
                </a:cubicBezTo>
                <a:cubicBezTo>
                  <a:pt x="64883" y="1163371"/>
                  <a:pt x="0" y="615636"/>
                  <a:pt x="0" y="380246"/>
                </a:cubicBezTo>
                <a:cubicBezTo>
                  <a:pt x="0" y="144856"/>
                  <a:pt x="72427" y="72428"/>
                  <a:pt x="144855" y="0"/>
                </a:cubicBez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9" name="Straight Arrow Connector 38"/>
          <p:cNvCxnSpPr/>
          <p:nvPr/>
        </p:nvCxnSpPr>
        <p:spPr>
          <a:xfrm rot="16200000" flipV="1">
            <a:off x="800100" y="3543300"/>
            <a:ext cx="1371600" cy="1295400"/>
          </a:xfrm>
          <a:prstGeom prst="straightConnector1">
            <a:avLst/>
          </a:prstGeom>
          <a:ln w="76200">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42" name="Straight Arrow Connector 41"/>
          <p:cNvCxnSpPr/>
          <p:nvPr/>
        </p:nvCxnSpPr>
        <p:spPr>
          <a:xfrm flipV="1">
            <a:off x="2971800" y="4191000"/>
            <a:ext cx="838200" cy="609600"/>
          </a:xfrm>
          <a:prstGeom prst="straightConnector1">
            <a:avLst/>
          </a:prstGeom>
          <a:ln w="76200">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45" name="TextBox 44"/>
          <p:cNvSpPr txBox="1"/>
          <p:nvPr/>
        </p:nvSpPr>
        <p:spPr>
          <a:xfrm>
            <a:off x="2057400" y="4724400"/>
            <a:ext cx="7086600" cy="384721"/>
          </a:xfrm>
          <a:prstGeom prst="rect">
            <a:avLst/>
          </a:prstGeom>
          <a:noFill/>
        </p:spPr>
        <p:txBody>
          <a:bodyPr wrap="square" rtlCol="0">
            <a:spAutoFit/>
          </a:bodyPr>
          <a:lstStyle/>
          <a:p>
            <a:r>
              <a:rPr lang="en-GB" sz="1900" b="1" dirty="0" smtClean="0"/>
              <a:t>“$name” </a:t>
            </a:r>
            <a:r>
              <a:rPr lang="en-GB" sz="1900" dirty="0" smtClean="0"/>
              <a:t>uses the variable’s value. E.g. as argument, for conditions...</a:t>
            </a:r>
            <a:endParaRPr lang="en-GB"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9" grpId="0"/>
      <p:bldP spid="38" grpId="0" animBg="1"/>
      <p:bldP spid="4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money-eyes-emoticon.png"/>
          <p:cNvPicPr>
            <a:picLocks noChangeAspect="1"/>
          </p:cNvPicPr>
          <p:nvPr/>
        </p:nvPicPr>
        <p:blipFill>
          <a:blip r:embed="rId2"/>
          <a:stretch>
            <a:fillRect/>
          </a:stretch>
        </p:blipFill>
        <p:spPr>
          <a:xfrm>
            <a:off x="2514600" y="990600"/>
            <a:ext cx="4038600" cy="4516855"/>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49</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5334000"/>
            <a:ext cx="9144000" cy="430887"/>
          </a:xfrm>
          <a:prstGeom prst="rect">
            <a:avLst/>
          </a:prstGeom>
          <a:noFill/>
        </p:spPr>
        <p:txBody>
          <a:bodyPr wrap="square" rtlCol="0">
            <a:spAutoFit/>
          </a:bodyPr>
          <a:lstStyle/>
          <a:p>
            <a:pPr algn="ctr"/>
            <a:r>
              <a:rPr lang="en-GB" sz="2200" dirty="0" smtClean="0"/>
              <a:t>If you start seeing $ everywhere, don’t worry, it’s ok, you’re just learning Linux.</a:t>
            </a:r>
            <a:endParaRPr lang="en-GB" sz="2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Why</a:t>
            </a:r>
            <a:r>
              <a:rPr lang="fr-FR" sz="3200" b="1" dirty="0" smtClean="0">
                <a:effectLst>
                  <a:outerShdw blurRad="38100" dist="38100" dir="2700000" algn="tl">
                    <a:srgbClr val="C0C0C0"/>
                  </a:outerShdw>
                </a:effectLst>
              </a:rPr>
              <a:t> Shell </a:t>
            </a:r>
            <a:r>
              <a:rPr lang="fr-FR" sz="3200" b="1" dirty="0" err="1" smtClean="0">
                <a:effectLst>
                  <a:outerShdw blurRad="38100" dist="38100" dir="2700000" algn="tl">
                    <a:srgbClr val="C0C0C0"/>
                  </a:outerShdw>
                </a:effectLst>
              </a:rPr>
              <a:t>programming</a:t>
            </a:r>
            <a:r>
              <a:rPr lang="fr-FR" sz="3200" b="1" dirty="0" smtClean="0">
                <a:effectLst>
                  <a:outerShdw blurRad="38100" dist="38100" dir="2700000" algn="tl">
                    <a:srgbClr val="C0C0C0"/>
                  </a:outerShdw>
                </a:effectLst>
              </a:rPr>
              <a:t>?</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21.gif"/>
          <p:cNvPicPr>
            <a:picLocks noChangeAspect="1"/>
          </p:cNvPicPr>
          <p:nvPr/>
        </p:nvPicPr>
        <p:blipFill>
          <a:blip r:embed="rId3"/>
          <a:stretch>
            <a:fillRect/>
          </a:stretch>
        </p:blipFill>
        <p:spPr>
          <a:xfrm>
            <a:off x="1066800" y="990600"/>
            <a:ext cx="1942636" cy="1954530"/>
          </a:xfrm>
          <a:prstGeom prst="rect">
            <a:avLst/>
          </a:prstGeom>
        </p:spPr>
      </p:pic>
      <p:sp>
        <p:nvSpPr>
          <p:cNvPr id="11" name="TextBox 10"/>
          <p:cNvSpPr txBox="1"/>
          <p:nvPr/>
        </p:nvSpPr>
        <p:spPr>
          <a:xfrm>
            <a:off x="304800" y="1066800"/>
            <a:ext cx="1828800" cy="584775"/>
          </a:xfrm>
          <a:prstGeom prst="rect">
            <a:avLst/>
          </a:prstGeom>
          <a:noFill/>
        </p:spPr>
        <p:txBody>
          <a:bodyPr wrap="square" rtlCol="0">
            <a:spAutoFit/>
          </a:bodyPr>
          <a:lstStyle/>
          <a:p>
            <a:r>
              <a:rPr lang="en-GB" sz="3200" dirty="0" smtClean="0"/>
              <a:t>No error</a:t>
            </a:r>
            <a:endParaRPr lang="en-GB" sz="3200" dirty="0"/>
          </a:p>
        </p:txBody>
      </p:sp>
      <p:pic>
        <p:nvPicPr>
          <p:cNvPr id="12" name="Picture 11" descr="program logic.jpg"/>
          <p:cNvPicPr>
            <a:picLocks noChangeAspect="1"/>
          </p:cNvPicPr>
          <p:nvPr/>
        </p:nvPicPr>
        <p:blipFill>
          <a:blip r:embed="rId4"/>
          <a:stretch>
            <a:fillRect/>
          </a:stretch>
        </p:blipFill>
        <p:spPr>
          <a:xfrm>
            <a:off x="76200" y="4648200"/>
            <a:ext cx="6540950" cy="1600200"/>
          </a:xfrm>
          <a:prstGeom prst="rect">
            <a:avLst/>
          </a:prstGeom>
        </p:spPr>
      </p:pic>
      <p:sp>
        <p:nvSpPr>
          <p:cNvPr id="13" name="TextBox 12"/>
          <p:cNvSpPr txBox="1"/>
          <p:nvPr/>
        </p:nvSpPr>
        <p:spPr>
          <a:xfrm>
            <a:off x="6553200" y="5130225"/>
            <a:ext cx="2209800" cy="584775"/>
          </a:xfrm>
          <a:prstGeom prst="rect">
            <a:avLst/>
          </a:prstGeom>
          <a:noFill/>
        </p:spPr>
        <p:txBody>
          <a:bodyPr wrap="square" rtlCol="0">
            <a:spAutoFit/>
          </a:bodyPr>
          <a:lstStyle/>
          <a:p>
            <a:r>
              <a:rPr lang="en-GB" sz="3200" dirty="0" smtClean="0"/>
              <a:t>Clear logic</a:t>
            </a:r>
            <a:endParaRPr lang="en-GB" sz="3200" dirty="0"/>
          </a:p>
        </p:txBody>
      </p:sp>
      <p:pic>
        <p:nvPicPr>
          <p:cNvPr id="14" name="Picture 13" descr="efficient.jpg"/>
          <p:cNvPicPr>
            <a:picLocks noChangeAspect="1"/>
          </p:cNvPicPr>
          <p:nvPr/>
        </p:nvPicPr>
        <p:blipFill>
          <a:blip r:embed="rId5"/>
          <a:stretch>
            <a:fillRect/>
          </a:stretch>
        </p:blipFill>
        <p:spPr>
          <a:xfrm>
            <a:off x="6477000" y="1371600"/>
            <a:ext cx="2796854" cy="1866900"/>
          </a:xfrm>
          <a:prstGeom prst="ellipse">
            <a:avLst/>
          </a:prstGeom>
          <a:ln>
            <a:noFill/>
          </a:ln>
          <a:effectLst>
            <a:softEdge rad="112500"/>
          </a:effectLst>
        </p:spPr>
      </p:pic>
      <p:sp>
        <p:nvSpPr>
          <p:cNvPr id="15" name="TextBox 14"/>
          <p:cNvSpPr txBox="1"/>
          <p:nvPr/>
        </p:nvSpPr>
        <p:spPr>
          <a:xfrm>
            <a:off x="3886200" y="1600200"/>
            <a:ext cx="3352800" cy="1077218"/>
          </a:xfrm>
          <a:prstGeom prst="rect">
            <a:avLst/>
          </a:prstGeom>
          <a:noFill/>
        </p:spPr>
        <p:txBody>
          <a:bodyPr wrap="square" rtlCol="0">
            <a:spAutoFit/>
          </a:bodyPr>
          <a:lstStyle/>
          <a:p>
            <a:r>
              <a:rPr lang="en-GB" sz="3200" dirty="0" smtClean="0"/>
              <a:t>Does what it’s supposed to do</a:t>
            </a:r>
            <a:endParaRPr lang="en-GB" sz="3200" dirty="0"/>
          </a:p>
        </p:txBody>
      </p:sp>
      <p:pic>
        <p:nvPicPr>
          <p:cNvPr id="16" name="Picture 15" descr="images.jpg"/>
          <p:cNvPicPr>
            <a:picLocks noChangeAspect="1"/>
          </p:cNvPicPr>
          <p:nvPr/>
        </p:nvPicPr>
        <p:blipFill>
          <a:blip r:embed="rId6"/>
          <a:stretch>
            <a:fillRect/>
          </a:stretch>
        </p:blipFill>
        <p:spPr>
          <a:xfrm>
            <a:off x="2750820" y="2743200"/>
            <a:ext cx="1668780" cy="1752600"/>
          </a:xfrm>
          <a:prstGeom prst="rect">
            <a:avLst/>
          </a:prstGeom>
        </p:spPr>
      </p:pic>
      <p:sp>
        <p:nvSpPr>
          <p:cNvPr id="17" name="TextBox 16"/>
          <p:cNvSpPr txBox="1"/>
          <p:nvPr/>
        </p:nvSpPr>
        <p:spPr>
          <a:xfrm>
            <a:off x="5334000" y="3733800"/>
            <a:ext cx="3810000" cy="584775"/>
          </a:xfrm>
          <a:prstGeom prst="rect">
            <a:avLst/>
          </a:prstGeom>
          <a:noFill/>
        </p:spPr>
        <p:txBody>
          <a:bodyPr wrap="square" rtlCol="0">
            <a:spAutoFit/>
          </a:bodyPr>
          <a:lstStyle/>
          <a:p>
            <a:r>
              <a:rPr lang="en-GB" sz="3200" dirty="0" smtClean="0"/>
              <a:t>No unnecessary work</a:t>
            </a:r>
            <a:endParaRPr lang="en-GB" sz="3200" dirty="0"/>
          </a:p>
        </p:txBody>
      </p:sp>
      <p:sp>
        <p:nvSpPr>
          <p:cNvPr id="18" name="TextBox 17"/>
          <p:cNvSpPr txBox="1"/>
          <p:nvPr/>
        </p:nvSpPr>
        <p:spPr>
          <a:xfrm>
            <a:off x="1295400" y="3352800"/>
            <a:ext cx="1752600" cy="584775"/>
          </a:xfrm>
          <a:prstGeom prst="rect">
            <a:avLst/>
          </a:prstGeom>
          <a:noFill/>
        </p:spPr>
        <p:txBody>
          <a:bodyPr wrap="square" rtlCol="0">
            <a:spAutoFit/>
          </a:bodyPr>
          <a:lstStyle/>
          <a:p>
            <a:r>
              <a:rPr lang="en-GB" sz="3200" dirty="0" smtClean="0"/>
              <a:t>Reusable</a:t>
            </a:r>
            <a:endParaRPr lang="en-GB"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Shot-2012-03-25-at-4.59.28-PM.png"/>
          <p:cNvPicPr>
            <a:picLocks noChangeAspect="1"/>
          </p:cNvPicPr>
          <p:nvPr/>
        </p:nvPicPr>
        <p:blipFill>
          <a:blip r:embed="rId2"/>
          <a:stretch>
            <a:fillRect/>
          </a:stretch>
        </p:blipFill>
        <p:spPr>
          <a:xfrm>
            <a:off x="2477333" y="2819400"/>
            <a:ext cx="6666667" cy="3492064"/>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50</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0" y="1143000"/>
            <a:ext cx="9144000" cy="1384995"/>
          </a:xfrm>
          <a:prstGeom prst="rect">
            <a:avLst/>
          </a:prstGeom>
          <a:noFill/>
        </p:spPr>
        <p:txBody>
          <a:bodyPr wrap="square" rtlCol="0">
            <a:spAutoFit/>
          </a:bodyPr>
          <a:lstStyle/>
          <a:p>
            <a:pPr algn="ctr"/>
            <a:r>
              <a:rPr lang="en-GB" sz="2800" dirty="0" smtClean="0"/>
              <a:t>This gave you a complete overview of what you may do in a script, including arithmetic. Note that it can be done simpler. In particular, there are </a:t>
            </a:r>
            <a:r>
              <a:rPr lang="en-GB" sz="2800" b="1" dirty="0" smtClean="0">
                <a:solidFill>
                  <a:srgbClr val="FF0000"/>
                </a:solidFill>
              </a:rPr>
              <a:t>much better ways of counting files</a:t>
            </a:r>
            <a:r>
              <a:rPr lang="en-GB" sz="2800" dirty="0" smtClean="0"/>
              <a:t>.</a:t>
            </a:r>
            <a:endParaRPr lang="en-GB" sz="28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51</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Variables and </a:t>
            </a:r>
            <a:r>
              <a:rPr lang="fr-FR" sz="3200" b="1" dirty="0" err="1" smtClean="0">
                <a:effectLst>
                  <a:outerShdw blurRad="38100" dist="38100" dir="2700000" algn="tl">
                    <a:srgbClr val="C0C0C0"/>
                  </a:outerShdw>
                </a:effectLst>
              </a:rPr>
              <a:t>conditionals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find1.gif"/>
          <p:cNvPicPr>
            <a:picLocks noChangeAspect="1"/>
          </p:cNvPicPr>
          <p:nvPr/>
        </p:nvPicPr>
        <p:blipFill>
          <a:blip r:embed="rId3"/>
          <a:stretch>
            <a:fillRect/>
          </a:stretch>
        </p:blipFill>
        <p:spPr>
          <a:xfrm>
            <a:off x="762000" y="1066800"/>
            <a:ext cx="8001000" cy="5083342"/>
          </a:xfrm>
          <a:prstGeom prst="rect">
            <a:avLst/>
          </a:prstGeom>
        </p:spPr>
      </p:pic>
      <p:pic>
        <p:nvPicPr>
          <p:cNvPr id="12" name="Picture 11" descr="find2.gif"/>
          <p:cNvPicPr>
            <a:picLocks noChangeAspect="1"/>
          </p:cNvPicPr>
          <p:nvPr/>
        </p:nvPicPr>
        <p:blipFill>
          <a:blip r:embed="rId4"/>
          <a:stretch>
            <a:fillRect/>
          </a:stretch>
        </p:blipFill>
        <p:spPr>
          <a:xfrm>
            <a:off x="762000" y="1066800"/>
            <a:ext cx="8001000" cy="5083342"/>
          </a:xfrm>
          <a:prstGeom prst="rect">
            <a:avLst/>
          </a:prstGeom>
        </p:spPr>
      </p:pic>
      <p:pic>
        <p:nvPicPr>
          <p:cNvPr id="13" name="Picture 12" descr="find3.gif"/>
          <p:cNvPicPr>
            <a:picLocks noChangeAspect="1"/>
          </p:cNvPicPr>
          <p:nvPr/>
        </p:nvPicPr>
        <p:blipFill>
          <a:blip r:embed="rId5"/>
          <a:stretch>
            <a:fillRect/>
          </a:stretch>
        </p:blipFill>
        <p:spPr>
          <a:xfrm>
            <a:off x="762000" y="1066800"/>
            <a:ext cx="8001000" cy="5083342"/>
          </a:xfrm>
          <a:prstGeom prst="rect">
            <a:avLst/>
          </a:prstGeom>
        </p:spPr>
      </p:pic>
      <p:pic>
        <p:nvPicPr>
          <p:cNvPr id="14" name="Picture 13" descr="find4.gif"/>
          <p:cNvPicPr>
            <a:picLocks noChangeAspect="1"/>
          </p:cNvPicPr>
          <p:nvPr/>
        </p:nvPicPr>
        <p:blipFill>
          <a:blip r:embed="rId6"/>
          <a:stretch>
            <a:fillRect/>
          </a:stretch>
        </p:blipFill>
        <p:spPr>
          <a:xfrm>
            <a:off x="762000" y="1066800"/>
            <a:ext cx="8001000" cy="5083342"/>
          </a:xfrm>
          <a:prstGeom prst="rect">
            <a:avLst/>
          </a:prstGeom>
        </p:spPr>
      </p:pic>
      <p:pic>
        <p:nvPicPr>
          <p:cNvPr id="15" name="Picture 14" descr="find5.gif"/>
          <p:cNvPicPr>
            <a:picLocks noChangeAspect="1"/>
          </p:cNvPicPr>
          <p:nvPr/>
        </p:nvPicPr>
        <p:blipFill>
          <a:blip r:embed="rId7"/>
          <a:stretch>
            <a:fillRect/>
          </a:stretch>
        </p:blipFill>
        <p:spPr>
          <a:xfrm>
            <a:off x="762000" y="1066800"/>
            <a:ext cx="8001000" cy="5083342"/>
          </a:xfrm>
          <a:prstGeom prst="rect">
            <a:avLst/>
          </a:prstGeom>
        </p:spPr>
      </p:pic>
      <p:pic>
        <p:nvPicPr>
          <p:cNvPr id="16" name="Picture 15" descr="find6.gif"/>
          <p:cNvPicPr>
            <a:picLocks noChangeAspect="1"/>
          </p:cNvPicPr>
          <p:nvPr/>
        </p:nvPicPr>
        <p:blipFill>
          <a:blip r:embed="rId8"/>
          <a:stretch>
            <a:fillRect/>
          </a:stretch>
        </p:blipFill>
        <p:spPr>
          <a:xfrm>
            <a:off x="762000" y="1066800"/>
            <a:ext cx="8001000" cy="5083342"/>
          </a:xfrm>
          <a:prstGeom prst="rect">
            <a:avLst/>
          </a:prstGeom>
        </p:spPr>
      </p:pic>
      <p:pic>
        <p:nvPicPr>
          <p:cNvPr id="17" name="Picture 16" descr="find7.gif"/>
          <p:cNvPicPr>
            <a:picLocks noChangeAspect="1"/>
          </p:cNvPicPr>
          <p:nvPr/>
        </p:nvPicPr>
        <p:blipFill>
          <a:blip r:embed="rId9"/>
          <a:stretch>
            <a:fillRect/>
          </a:stretch>
        </p:blipFill>
        <p:spPr>
          <a:xfrm>
            <a:off x="762000" y="1066800"/>
            <a:ext cx="8001000" cy="5083342"/>
          </a:xfrm>
          <a:prstGeom prst="rect">
            <a:avLst/>
          </a:prstGeom>
        </p:spPr>
      </p:pic>
      <p:pic>
        <p:nvPicPr>
          <p:cNvPr id="20" name="Picture 19" descr="find8.gif"/>
          <p:cNvPicPr>
            <a:picLocks noChangeAspect="1"/>
          </p:cNvPicPr>
          <p:nvPr/>
        </p:nvPicPr>
        <p:blipFill>
          <a:blip r:embed="rId10"/>
          <a:stretch>
            <a:fillRect/>
          </a:stretch>
        </p:blipFill>
        <p:spPr>
          <a:xfrm>
            <a:off x="762000" y="1066800"/>
            <a:ext cx="8001000" cy="5083342"/>
          </a:xfrm>
          <a:prstGeom prst="rect">
            <a:avLst/>
          </a:prstGeom>
        </p:spPr>
      </p:pic>
      <p:pic>
        <p:nvPicPr>
          <p:cNvPr id="21" name="Picture 20" descr="types.gif"/>
          <p:cNvPicPr>
            <a:picLocks noChangeAspect="1"/>
          </p:cNvPicPr>
          <p:nvPr/>
        </p:nvPicPr>
        <p:blipFill>
          <a:blip r:embed="rId11"/>
          <a:stretch>
            <a:fillRect/>
          </a:stretch>
        </p:blipFill>
        <p:spPr>
          <a:xfrm>
            <a:off x="3657600" y="3124200"/>
            <a:ext cx="5349240" cy="3063240"/>
          </a:xfrm>
          <a:prstGeom prst="rect">
            <a:avLst/>
          </a:prstGeom>
          <a:ln w="28575">
            <a:solidFill>
              <a:srgbClr val="FF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52</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3" name="Picture 12" descr="q3].gif"/>
          <p:cNvPicPr>
            <a:picLocks noChangeAspect="1"/>
          </p:cNvPicPr>
          <p:nvPr/>
        </p:nvPicPr>
        <p:blipFill>
          <a:blip r:embed="rId3"/>
          <a:stretch>
            <a:fillRect/>
          </a:stretch>
        </p:blipFill>
        <p:spPr>
          <a:xfrm>
            <a:off x="0" y="1981200"/>
            <a:ext cx="9144000" cy="1216555"/>
          </a:xfrm>
          <a:prstGeom prst="rect">
            <a:avLst/>
          </a:prstGeom>
        </p:spPr>
      </p:pic>
      <p:pic>
        <p:nvPicPr>
          <p:cNvPr id="14" name="Picture 13" descr="q4.gif"/>
          <p:cNvPicPr>
            <a:picLocks noChangeAspect="1"/>
          </p:cNvPicPr>
          <p:nvPr/>
        </p:nvPicPr>
        <p:blipFill>
          <a:blip r:embed="rId4"/>
          <a:stretch>
            <a:fillRect/>
          </a:stretch>
        </p:blipFill>
        <p:spPr>
          <a:xfrm>
            <a:off x="0" y="2641389"/>
            <a:ext cx="9144000" cy="1473411"/>
          </a:xfrm>
          <a:prstGeom prst="rect">
            <a:avLst/>
          </a:prstGeom>
        </p:spPr>
      </p:pic>
      <p:sp>
        <p:nvSpPr>
          <p:cNvPr id="15" name="Rectangle 14"/>
          <p:cNvSpPr/>
          <p:nvPr/>
        </p:nvSpPr>
        <p:spPr>
          <a:xfrm>
            <a:off x="0" y="2057400"/>
            <a:ext cx="228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381000" y="3505200"/>
            <a:ext cx="228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53</a:t>
            </a:r>
            <a:endParaRPr lang="fr-CA" dirty="0"/>
          </a:p>
        </p:txBody>
      </p:sp>
      <p:sp>
        <p:nvSpPr>
          <p:cNvPr id="11" name="TextBox 10"/>
          <p:cNvSpPr txBox="1"/>
          <p:nvPr/>
        </p:nvSpPr>
        <p:spPr>
          <a:xfrm>
            <a:off x="152400" y="1295401"/>
            <a:ext cx="8458200" cy="5355312"/>
          </a:xfrm>
          <a:prstGeom prst="rect">
            <a:avLst/>
          </a:prstGeom>
          <a:noFill/>
        </p:spPr>
        <p:txBody>
          <a:bodyPr wrap="square" rtlCol="0">
            <a:spAutoFit/>
          </a:bodyPr>
          <a:lstStyle/>
          <a:p>
            <a:r>
              <a:rPr lang="en-GB" dirty="0" smtClean="0"/>
              <a:t>#!/bin/bash </a:t>
            </a:r>
          </a:p>
          <a:p>
            <a:endParaRPr lang="en-GB" dirty="0" smtClean="0"/>
          </a:p>
          <a:p>
            <a:r>
              <a:rPr lang="en-GB" dirty="0" smtClean="0">
                <a:solidFill>
                  <a:schemeClr val="bg1">
                    <a:lumMod val="50000"/>
                  </a:schemeClr>
                </a:solidFill>
              </a:rPr>
              <a:t>#creates a 3 variables. </a:t>
            </a:r>
            <a:r>
              <a:rPr lang="en-GB" dirty="0" err="1" smtClean="0">
                <a:solidFill>
                  <a:schemeClr val="bg1">
                    <a:lumMod val="50000"/>
                  </a:schemeClr>
                </a:solidFill>
              </a:rPr>
              <a:t>theFile</a:t>
            </a:r>
            <a:r>
              <a:rPr lang="en-GB" dirty="0" smtClean="0">
                <a:solidFill>
                  <a:schemeClr val="bg1">
                    <a:lumMod val="50000"/>
                  </a:schemeClr>
                </a:solidFill>
              </a:rPr>
              <a:t> which contains the path to the file in argument 1</a:t>
            </a:r>
          </a:p>
          <a:p>
            <a:r>
              <a:rPr lang="en-GB" dirty="0" smtClean="0">
                <a:solidFill>
                  <a:schemeClr val="bg1">
                    <a:lumMod val="50000"/>
                  </a:schemeClr>
                </a:solidFill>
              </a:rPr>
              <a:t>#the sentence that is being checked for, and the last line in the file that was passed</a:t>
            </a:r>
          </a:p>
          <a:p>
            <a:r>
              <a:rPr lang="en-GB" dirty="0" smtClean="0">
                <a:solidFill>
                  <a:schemeClr val="bg1">
                    <a:lumMod val="50000"/>
                  </a:schemeClr>
                </a:solidFill>
              </a:rPr>
              <a:t>#in through argument 1.</a:t>
            </a:r>
          </a:p>
          <a:p>
            <a:r>
              <a:rPr lang="en-GB" dirty="0" err="1" smtClean="0"/>
              <a:t>theFile</a:t>
            </a:r>
            <a:r>
              <a:rPr lang="en-GB" dirty="0" smtClean="0"/>
              <a:t>="$1"</a:t>
            </a:r>
          </a:p>
          <a:p>
            <a:r>
              <a:rPr lang="en-GB" dirty="0" smtClean="0"/>
              <a:t>sentence=$(echo -e "Students will be hanged, quartered and drawn for cheating.")</a:t>
            </a:r>
          </a:p>
          <a:p>
            <a:r>
              <a:rPr lang="en-GB" dirty="0" smtClean="0"/>
              <a:t>sentence2=$(tail -1 "$</a:t>
            </a:r>
            <a:r>
              <a:rPr lang="en-GB" dirty="0" err="1" smtClean="0"/>
              <a:t>theFile</a:t>
            </a:r>
            <a:r>
              <a:rPr lang="en-GB" dirty="0" smtClean="0"/>
              <a:t>")</a:t>
            </a:r>
          </a:p>
          <a:p>
            <a:endParaRPr lang="en-GB" dirty="0" smtClean="0"/>
          </a:p>
          <a:p>
            <a:r>
              <a:rPr lang="en-GB" dirty="0" smtClean="0">
                <a:solidFill>
                  <a:schemeClr val="bg1">
                    <a:lumMod val="50000"/>
                  </a:schemeClr>
                </a:solidFill>
              </a:rPr>
              <a:t>#if the searched sentence is equal to the last sentence in the file</a:t>
            </a:r>
          </a:p>
          <a:p>
            <a:r>
              <a:rPr lang="en-GB" dirty="0" smtClean="0">
                <a:solidFill>
                  <a:schemeClr val="bg1">
                    <a:lumMod val="50000"/>
                  </a:schemeClr>
                </a:solidFill>
              </a:rPr>
              <a:t>#then it displays yes, if not equal then it displays no.</a:t>
            </a:r>
          </a:p>
          <a:p>
            <a:r>
              <a:rPr lang="en-GB" dirty="0" smtClean="0"/>
              <a:t>if [ "$sentence" = "$sentence2" ]</a:t>
            </a:r>
          </a:p>
          <a:p>
            <a:r>
              <a:rPr lang="en-GB" dirty="0" smtClean="0"/>
              <a:t>  then</a:t>
            </a:r>
          </a:p>
          <a:p>
            <a:r>
              <a:rPr lang="en-GB" dirty="0" smtClean="0"/>
              <a:t>    echo "yes"</a:t>
            </a:r>
          </a:p>
          <a:p>
            <a:r>
              <a:rPr lang="en-GB" dirty="0" smtClean="0"/>
              <a:t>else</a:t>
            </a:r>
          </a:p>
          <a:p>
            <a:r>
              <a:rPr lang="en-GB" dirty="0" smtClean="0"/>
              <a:t>  echo "No"</a:t>
            </a:r>
          </a:p>
          <a:p>
            <a:r>
              <a:rPr lang="en-GB" dirty="0" err="1" smtClean="0"/>
              <a:t>fi</a:t>
            </a:r>
            <a:endParaRPr lang="en-GB" dirty="0" smtClean="0"/>
          </a:p>
          <a:p>
            <a:endParaRPr lang="en-GB" dirty="0" smtClean="0"/>
          </a:p>
          <a:p>
            <a:endParaRPr lang="en-GB" dirty="0" smtClean="0"/>
          </a:p>
        </p:txBody>
      </p:sp>
      <p:sp>
        <p:nvSpPr>
          <p:cNvPr id="12" name="TextBox 11"/>
          <p:cNvSpPr txBox="1"/>
          <p:nvPr/>
        </p:nvSpPr>
        <p:spPr>
          <a:xfrm>
            <a:off x="3429000" y="5054025"/>
            <a:ext cx="5715000" cy="584775"/>
          </a:xfrm>
          <a:prstGeom prst="rect">
            <a:avLst/>
          </a:prstGeom>
          <a:noFill/>
        </p:spPr>
        <p:txBody>
          <a:bodyPr wrap="square" rtlCol="0">
            <a:spAutoFit/>
          </a:bodyPr>
          <a:lstStyle/>
          <a:p>
            <a:r>
              <a:rPr lang="en-GB" sz="3200" b="1" dirty="0" smtClean="0"/>
              <a:t>When do you make a variable?</a:t>
            </a:r>
            <a:endParaRPr lang="en-GB" sz="3200" b="1" dirty="0"/>
          </a:p>
        </p:txBody>
      </p:sp>
      <p:sp>
        <p:nvSpPr>
          <p:cNvPr id="13"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14" name="Straight Connector 13"/>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54</a:t>
            </a:r>
            <a:endParaRPr lang="fr-CA" dirty="0"/>
          </a:p>
        </p:txBody>
      </p:sp>
      <p:sp>
        <p:nvSpPr>
          <p:cNvPr id="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6" name="Straight Connector 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152400" y="1295401"/>
            <a:ext cx="8458200" cy="4524315"/>
          </a:xfrm>
          <a:prstGeom prst="rect">
            <a:avLst/>
          </a:prstGeom>
          <a:noFill/>
        </p:spPr>
        <p:txBody>
          <a:bodyPr wrap="square" rtlCol="0">
            <a:spAutoFit/>
          </a:bodyPr>
          <a:lstStyle/>
          <a:p>
            <a:r>
              <a:rPr lang="en-GB" dirty="0" smtClean="0"/>
              <a:t>#!/bin/bash</a:t>
            </a:r>
          </a:p>
          <a:p>
            <a:endParaRPr lang="en-GB" dirty="0" smtClean="0"/>
          </a:p>
          <a:p>
            <a:r>
              <a:rPr lang="en-GB" dirty="0" smtClean="0"/>
              <a:t>if [ "$#" -</a:t>
            </a:r>
            <a:r>
              <a:rPr lang="en-GB" dirty="0" err="1" smtClean="0"/>
              <a:t>eq</a:t>
            </a:r>
            <a:r>
              <a:rPr lang="en-GB" dirty="0" smtClean="0"/>
              <a:t> "0" ]</a:t>
            </a:r>
          </a:p>
          <a:p>
            <a:r>
              <a:rPr lang="en-GB" dirty="0" smtClean="0"/>
              <a:t>	then</a:t>
            </a:r>
          </a:p>
          <a:p>
            <a:r>
              <a:rPr lang="en-GB" dirty="0" smtClean="0"/>
              <a:t>	echo "Must enter one filename as argument"</a:t>
            </a:r>
          </a:p>
          <a:p>
            <a:r>
              <a:rPr lang="en-GB" dirty="0" smtClean="0"/>
              <a:t>else</a:t>
            </a:r>
          </a:p>
          <a:p>
            <a:r>
              <a:rPr lang="en-GB" dirty="0" smtClean="0"/>
              <a:t>	</a:t>
            </a:r>
            <a:r>
              <a:rPr lang="en-GB" dirty="0" err="1" smtClean="0"/>
              <a:t>lastLine</a:t>
            </a:r>
            <a:r>
              <a:rPr lang="en-GB" dirty="0" smtClean="0"/>
              <a:t>=$(tail -1 "$1")</a:t>
            </a:r>
          </a:p>
          <a:p>
            <a:r>
              <a:rPr lang="en-GB" dirty="0" smtClean="0"/>
              <a:t>	if [ "$</a:t>
            </a:r>
            <a:r>
              <a:rPr lang="en-GB" dirty="0" err="1" smtClean="0"/>
              <a:t>lastLine</a:t>
            </a:r>
            <a:r>
              <a:rPr lang="en-GB" dirty="0" smtClean="0"/>
              <a:t>" = "Student will be hanged, quartered and drawn for cheating" ]</a:t>
            </a:r>
          </a:p>
          <a:p>
            <a:r>
              <a:rPr lang="en-GB" dirty="0" smtClean="0"/>
              <a:t>		then</a:t>
            </a:r>
          </a:p>
          <a:p>
            <a:r>
              <a:rPr lang="en-GB" dirty="0" smtClean="0"/>
              <a:t>		echo "Yes"</a:t>
            </a:r>
          </a:p>
          <a:p>
            <a:r>
              <a:rPr lang="en-GB" dirty="0" smtClean="0"/>
              <a:t>		else</a:t>
            </a:r>
          </a:p>
          <a:p>
            <a:r>
              <a:rPr lang="en-GB" dirty="0" smtClean="0"/>
              <a:t>		echo "No"</a:t>
            </a:r>
          </a:p>
          <a:p>
            <a:r>
              <a:rPr lang="en-GB" dirty="0" smtClean="0"/>
              <a:t>		</a:t>
            </a:r>
            <a:r>
              <a:rPr lang="en-GB" dirty="0" err="1" smtClean="0"/>
              <a:t>fi</a:t>
            </a:r>
            <a:endParaRPr lang="en-GB" dirty="0" smtClean="0"/>
          </a:p>
          <a:p>
            <a:r>
              <a:rPr lang="en-GB" dirty="0" err="1" smtClean="0"/>
              <a:t>fi</a:t>
            </a:r>
            <a:endParaRPr lang="en-GB" dirty="0" smtClean="0"/>
          </a:p>
          <a:p>
            <a:endParaRPr lang="en-GB" dirty="0" smtClean="0"/>
          </a:p>
          <a:p>
            <a:endParaRPr lang="en-GB"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Conditionals</a:t>
            </a:r>
            <a:r>
              <a:rPr lang="fr-FR" sz="3200" b="1" dirty="0" smtClean="0">
                <a:effectLst>
                  <a:outerShdw blurRad="38100" dist="38100" dir="2700000" algn="tl">
                    <a:srgbClr val="C0C0C0"/>
                  </a:outerShdw>
                </a:effectLst>
              </a:rPr>
              <a:t> for programs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dead-computer-17376192.jpg"/>
          <p:cNvPicPr>
            <a:picLocks noChangeAspect="1"/>
          </p:cNvPicPr>
          <p:nvPr/>
        </p:nvPicPr>
        <p:blipFill>
          <a:blip r:embed="rId2"/>
          <a:stretch>
            <a:fillRect/>
          </a:stretch>
        </p:blipFill>
        <p:spPr>
          <a:xfrm>
            <a:off x="4267200" y="1066800"/>
            <a:ext cx="5416230" cy="5791200"/>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55</a:t>
            </a:r>
            <a:endParaRPr lang="fr-CA" dirty="0"/>
          </a:p>
        </p:txBody>
      </p:sp>
      <p:sp>
        <p:nvSpPr>
          <p:cNvPr id="12" name="TextBox 11"/>
          <p:cNvSpPr txBox="1"/>
          <p:nvPr/>
        </p:nvSpPr>
        <p:spPr>
          <a:xfrm>
            <a:off x="0" y="1150203"/>
            <a:ext cx="5257800" cy="830997"/>
          </a:xfrm>
          <a:prstGeom prst="rect">
            <a:avLst/>
          </a:prstGeom>
          <a:noFill/>
        </p:spPr>
        <p:txBody>
          <a:bodyPr wrap="square" rtlCol="0">
            <a:spAutoFit/>
          </a:bodyPr>
          <a:lstStyle/>
          <a:p>
            <a:pPr algn="ctr"/>
            <a:r>
              <a:rPr lang="en-GB" sz="2400" dirty="0" smtClean="0"/>
              <a:t>The conditions we did so far were all</a:t>
            </a:r>
          </a:p>
          <a:p>
            <a:pPr algn="ctr"/>
            <a:r>
              <a:rPr lang="en-GB" sz="2400" dirty="0" smtClean="0"/>
              <a:t>“if the </a:t>
            </a:r>
            <a:r>
              <a:rPr lang="en-GB" sz="2400" dirty="0" smtClean="0">
                <a:solidFill>
                  <a:srgbClr val="FF0000"/>
                </a:solidFill>
              </a:rPr>
              <a:t>value</a:t>
            </a:r>
            <a:r>
              <a:rPr lang="en-GB" sz="2400" dirty="0" smtClean="0"/>
              <a:t> is then, then do that”</a:t>
            </a:r>
            <a:endParaRPr lang="en-GB" sz="2400" dirty="0"/>
          </a:p>
        </p:txBody>
      </p:sp>
      <p:sp>
        <p:nvSpPr>
          <p:cNvPr id="13" name="TextBox 12"/>
          <p:cNvSpPr txBox="1"/>
          <p:nvPr/>
        </p:nvSpPr>
        <p:spPr>
          <a:xfrm>
            <a:off x="0" y="2674203"/>
            <a:ext cx="5867400" cy="830997"/>
          </a:xfrm>
          <a:prstGeom prst="rect">
            <a:avLst/>
          </a:prstGeom>
          <a:noFill/>
        </p:spPr>
        <p:txBody>
          <a:bodyPr wrap="square" rtlCol="0">
            <a:spAutoFit/>
          </a:bodyPr>
          <a:lstStyle/>
          <a:p>
            <a:pPr algn="ctr"/>
            <a:r>
              <a:rPr lang="en-GB" sz="2400" dirty="0" smtClean="0"/>
              <a:t>You could also do</a:t>
            </a:r>
          </a:p>
          <a:p>
            <a:pPr algn="ctr"/>
            <a:r>
              <a:rPr lang="en-GB" sz="2400" dirty="0" smtClean="0"/>
              <a:t>“if this </a:t>
            </a:r>
            <a:r>
              <a:rPr lang="en-GB" sz="2400" dirty="0" smtClean="0">
                <a:solidFill>
                  <a:srgbClr val="FF0000"/>
                </a:solidFill>
              </a:rPr>
              <a:t>command</a:t>
            </a:r>
            <a:r>
              <a:rPr lang="en-GB" sz="2400" dirty="0" smtClean="0"/>
              <a:t> did not work, then do that”</a:t>
            </a:r>
            <a:endParaRPr lang="en-GB" sz="2400" dirty="0"/>
          </a:p>
        </p:txBody>
      </p:sp>
      <p:sp>
        <p:nvSpPr>
          <p:cNvPr id="14" name="TextBox 13"/>
          <p:cNvSpPr txBox="1"/>
          <p:nvPr/>
        </p:nvSpPr>
        <p:spPr>
          <a:xfrm>
            <a:off x="0" y="4274403"/>
            <a:ext cx="5257800" cy="830997"/>
          </a:xfrm>
          <a:prstGeom prst="rect">
            <a:avLst/>
          </a:prstGeom>
          <a:noFill/>
        </p:spPr>
        <p:txBody>
          <a:bodyPr wrap="square" rtlCol="0">
            <a:spAutoFit/>
          </a:bodyPr>
          <a:lstStyle/>
          <a:p>
            <a:pPr algn="ctr"/>
            <a:r>
              <a:rPr lang="en-GB" sz="2400" dirty="0" smtClean="0"/>
              <a:t>In other words, parts of the code could run only if other parts succeeded.</a:t>
            </a:r>
            <a:endParaRPr lang="en-GB" sz="2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Conditionals</a:t>
            </a:r>
            <a:r>
              <a:rPr lang="fr-FR" sz="3200" b="1" dirty="0" smtClean="0">
                <a:effectLst>
                  <a:outerShdw blurRad="38100" dist="38100" dir="2700000" algn="tl">
                    <a:srgbClr val="C0C0C0"/>
                  </a:outerShdw>
                </a:effectLst>
              </a:rPr>
              <a:t> for programs</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56</a:t>
            </a:r>
            <a:endParaRPr lang="fr-CA" dirty="0"/>
          </a:p>
        </p:txBody>
      </p:sp>
      <p:pic>
        <p:nvPicPr>
          <p:cNvPr id="15" name="Picture 14" descr="01.gif"/>
          <p:cNvPicPr>
            <a:picLocks noChangeAspect="1"/>
          </p:cNvPicPr>
          <p:nvPr/>
        </p:nvPicPr>
        <p:blipFill>
          <a:blip r:embed="rId3"/>
          <a:stretch>
            <a:fillRect/>
          </a:stretch>
        </p:blipFill>
        <p:spPr>
          <a:xfrm>
            <a:off x="2895600" y="990600"/>
            <a:ext cx="6233160" cy="5234940"/>
          </a:xfrm>
          <a:prstGeom prst="rect">
            <a:avLst/>
          </a:prstGeom>
        </p:spPr>
      </p:pic>
      <p:pic>
        <p:nvPicPr>
          <p:cNvPr id="16" name="Picture 15" descr="02.gif"/>
          <p:cNvPicPr>
            <a:picLocks noChangeAspect="1"/>
          </p:cNvPicPr>
          <p:nvPr/>
        </p:nvPicPr>
        <p:blipFill>
          <a:blip r:embed="rId4"/>
          <a:stretch>
            <a:fillRect/>
          </a:stretch>
        </p:blipFill>
        <p:spPr>
          <a:xfrm>
            <a:off x="2895600" y="990600"/>
            <a:ext cx="6233160" cy="5234940"/>
          </a:xfrm>
          <a:prstGeom prst="rect">
            <a:avLst/>
          </a:prstGeom>
        </p:spPr>
      </p:pic>
      <p:pic>
        <p:nvPicPr>
          <p:cNvPr id="17" name="Picture 16" descr="03.gif"/>
          <p:cNvPicPr>
            <a:picLocks noChangeAspect="1"/>
          </p:cNvPicPr>
          <p:nvPr/>
        </p:nvPicPr>
        <p:blipFill>
          <a:blip r:embed="rId5"/>
          <a:stretch>
            <a:fillRect/>
          </a:stretch>
        </p:blipFill>
        <p:spPr>
          <a:xfrm>
            <a:off x="2895600" y="990600"/>
            <a:ext cx="6233160" cy="5234940"/>
          </a:xfrm>
          <a:prstGeom prst="rect">
            <a:avLst/>
          </a:prstGeom>
        </p:spPr>
      </p:pic>
      <p:pic>
        <p:nvPicPr>
          <p:cNvPr id="18" name="Picture 17" descr="04.gif"/>
          <p:cNvPicPr>
            <a:picLocks noChangeAspect="1"/>
          </p:cNvPicPr>
          <p:nvPr/>
        </p:nvPicPr>
        <p:blipFill>
          <a:blip r:embed="rId6"/>
          <a:stretch>
            <a:fillRect/>
          </a:stretch>
        </p:blipFill>
        <p:spPr>
          <a:xfrm>
            <a:off x="2895600" y="990600"/>
            <a:ext cx="6233160" cy="5234940"/>
          </a:xfrm>
          <a:prstGeom prst="rect">
            <a:avLst/>
          </a:prstGeom>
        </p:spPr>
      </p:pic>
      <p:pic>
        <p:nvPicPr>
          <p:cNvPr id="19" name="Picture 18" descr="05.gif"/>
          <p:cNvPicPr>
            <a:picLocks noChangeAspect="1"/>
          </p:cNvPicPr>
          <p:nvPr/>
        </p:nvPicPr>
        <p:blipFill>
          <a:blip r:embed="rId7"/>
          <a:stretch>
            <a:fillRect/>
          </a:stretch>
        </p:blipFill>
        <p:spPr>
          <a:xfrm>
            <a:off x="2895600" y="990600"/>
            <a:ext cx="6233160" cy="5234940"/>
          </a:xfrm>
          <a:prstGeom prst="rect">
            <a:avLst/>
          </a:prstGeom>
        </p:spPr>
      </p:pic>
      <p:pic>
        <p:nvPicPr>
          <p:cNvPr id="20" name="Picture 19" descr="06.gif"/>
          <p:cNvPicPr>
            <a:picLocks noChangeAspect="1"/>
          </p:cNvPicPr>
          <p:nvPr/>
        </p:nvPicPr>
        <p:blipFill>
          <a:blip r:embed="rId8"/>
          <a:stretch>
            <a:fillRect/>
          </a:stretch>
        </p:blipFill>
        <p:spPr>
          <a:xfrm>
            <a:off x="2895600" y="990600"/>
            <a:ext cx="6233160" cy="5234940"/>
          </a:xfrm>
          <a:prstGeom prst="rect">
            <a:avLst/>
          </a:prstGeom>
        </p:spPr>
      </p:pic>
      <p:pic>
        <p:nvPicPr>
          <p:cNvPr id="21" name="Picture 20" descr="07.gif"/>
          <p:cNvPicPr>
            <a:picLocks noChangeAspect="1"/>
          </p:cNvPicPr>
          <p:nvPr/>
        </p:nvPicPr>
        <p:blipFill>
          <a:blip r:embed="rId9"/>
          <a:stretch>
            <a:fillRect/>
          </a:stretch>
        </p:blipFill>
        <p:spPr>
          <a:xfrm>
            <a:off x="2895600" y="990600"/>
            <a:ext cx="6233160" cy="5234940"/>
          </a:xfrm>
          <a:prstGeom prst="rect">
            <a:avLst/>
          </a:prstGeom>
        </p:spPr>
      </p:pic>
      <p:pic>
        <p:nvPicPr>
          <p:cNvPr id="22" name="Picture 21" descr="08.gif"/>
          <p:cNvPicPr>
            <a:picLocks noChangeAspect="1"/>
          </p:cNvPicPr>
          <p:nvPr/>
        </p:nvPicPr>
        <p:blipFill>
          <a:blip r:embed="rId10"/>
          <a:stretch>
            <a:fillRect/>
          </a:stretch>
        </p:blipFill>
        <p:spPr>
          <a:xfrm>
            <a:off x="2895600" y="990600"/>
            <a:ext cx="6233160" cy="5234940"/>
          </a:xfrm>
          <a:prstGeom prst="rect">
            <a:avLst/>
          </a:prstGeom>
        </p:spPr>
      </p:pic>
      <p:pic>
        <p:nvPicPr>
          <p:cNvPr id="23" name="Picture 22" descr="09.gif"/>
          <p:cNvPicPr>
            <a:picLocks noChangeAspect="1"/>
          </p:cNvPicPr>
          <p:nvPr/>
        </p:nvPicPr>
        <p:blipFill>
          <a:blip r:embed="rId11"/>
          <a:stretch>
            <a:fillRect/>
          </a:stretch>
        </p:blipFill>
        <p:spPr>
          <a:xfrm>
            <a:off x="2895600" y="990600"/>
            <a:ext cx="6233160" cy="5234940"/>
          </a:xfrm>
          <a:prstGeom prst="rect">
            <a:avLst/>
          </a:prstGeom>
        </p:spPr>
      </p:pic>
      <p:pic>
        <p:nvPicPr>
          <p:cNvPr id="24" name="Picture 23" descr="10.gif"/>
          <p:cNvPicPr>
            <a:picLocks noChangeAspect="1"/>
          </p:cNvPicPr>
          <p:nvPr/>
        </p:nvPicPr>
        <p:blipFill>
          <a:blip r:embed="rId12"/>
          <a:stretch>
            <a:fillRect/>
          </a:stretch>
        </p:blipFill>
        <p:spPr>
          <a:xfrm>
            <a:off x="2895600" y="990600"/>
            <a:ext cx="6233160" cy="5234940"/>
          </a:xfrm>
          <a:prstGeom prst="rect">
            <a:avLst/>
          </a:prstGeom>
        </p:spPr>
      </p:pic>
      <p:pic>
        <p:nvPicPr>
          <p:cNvPr id="25" name="Picture 24" descr="11.gif"/>
          <p:cNvPicPr>
            <a:picLocks noChangeAspect="1"/>
          </p:cNvPicPr>
          <p:nvPr/>
        </p:nvPicPr>
        <p:blipFill>
          <a:blip r:embed="rId13"/>
          <a:stretch>
            <a:fillRect/>
          </a:stretch>
        </p:blipFill>
        <p:spPr>
          <a:xfrm>
            <a:off x="2895600" y="990600"/>
            <a:ext cx="6233160" cy="5234940"/>
          </a:xfrm>
          <a:prstGeom prst="rect">
            <a:avLst/>
          </a:prstGeom>
        </p:spPr>
      </p:pic>
      <p:sp>
        <p:nvSpPr>
          <p:cNvPr id="26" name="TextBox 25"/>
          <p:cNvSpPr txBox="1"/>
          <p:nvPr/>
        </p:nvSpPr>
        <p:spPr>
          <a:xfrm>
            <a:off x="0" y="1143000"/>
            <a:ext cx="2895600" cy="677108"/>
          </a:xfrm>
          <a:prstGeom prst="rect">
            <a:avLst/>
          </a:prstGeom>
          <a:noFill/>
        </p:spPr>
        <p:txBody>
          <a:bodyPr wrap="square" rtlCol="0">
            <a:spAutoFit/>
          </a:bodyPr>
          <a:lstStyle/>
          <a:p>
            <a:pPr algn="ctr"/>
            <a:r>
              <a:rPr lang="en-GB" sz="1900" b="1" dirty="0" smtClean="0"/>
              <a:t>$?</a:t>
            </a:r>
            <a:r>
              <a:rPr lang="en-GB" sz="1900" dirty="0" smtClean="0"/>
              <a:t> is 0 if the last command worked, and 1 if it failed</a:t>
            </a:r>
            <a:endParaRPr lang="en-GB" sz="1900" dirty="0"/>
          </a:p>
        </p:txBody>
      </p:sp>
      <p:sp>
        <p:nvSpPr>
          <p:cNvPr id="27" name="TextBox 26"/>
          <p:cNvSpPr txBox="1"/>
          <p:nvPr/>
        </p:nvSpPr>
        <p:spPr>
          <a:xfrm>
            <a:off x="0" y="2438400"/>
            <a:ext cx="2895600" cy="677108"/>
          </a:xfrm>
          <a:prstGeom prst="rect">
            <a:avLst/>
          </a:prstGeom>
          <a:noFill/>
        </p:spPr>
        <p:txBody>
          <a:bodyPr wrap="square" rtlCol="0">
            <a:spAutoFit/>
          </a:bodyPr>
          <a:lstStyle/>
          <a:p>
            <a:pPr algn="ctr"/>
            <a:r>
              <a:rPr lang="en-GB" sz="1900" b="1" dirty="0" smtClean="0"/>
              <a:t>command1 &amp;&amp; command2</a:t>
            </a:r>
            <a:endParaRPr lang="en-GB" sz="1900" dirty="0" smtClean="0"/>
          </a:p>
          <a:p>
            <a:pPr algn="ctr"/>
            <a:r>
              <a:rPr lang="en-GB" sz="1900" dirty="0" smtClean="0"/>
              <a:t>executes 2 only if 1 worked</a:t>
            </a:r>
            <a:endParaRPr lang="en-GB" sz="1900" dirty="0"/>
          </a:p>
        </p:txBody>
      </p:sp>
      <p:sp>
        <p:nvSpPr>
          <p:cNvPr id="28" name="TextBox 27"/>
          <p:cNvSpPr txBox="1"/>
          <p:nvPr/>
        </p:nvSpPr>
        <p:spPr>
          <a:xfrm>
            <a:off x="0" y="3742492"/>
            <a:ext cx="2895600" cy="677108"/>
          </a:xfrm>
          <a:prstGeom prst="rect">
            <a:avLst/>
          </a:prstGeom>
          <a:noFill/>
        </p:spPr>
        <p:txBody>
          <a:bodyPr wrap="square" rtlCol="0">
            <a:spAutoFit/>
          </a:bodyPr>
          <a:lstStyle/>
          <a:p>
            <a:pPr algn="ctr"/>
            <a:r>
              <a:rPr lang="en-GB" sz="1900" b="1" dirty="0" smtClean="0"/>
              <a:t>command1 || command2</a:t>
            </a:r>
            <a:endParaRPr lang="en-GB" sz="1900" dirty="0" smtClean="0"/>
          </a:p>
          <a:p>
            <a:pPr algn="ctr"/>
            <a:r>
              <a:rPr lang="en-GB" sz="1900" dirty="0" smtClean="0"/>
              <a:t>executes 2 only if 1 failed</a:t>
            </a:r>
            <a:endParaRPr lang="en-GB" sz="1900" dirty="0"/>
          </a:p>
        </p:txBody>
      </p:sp>
      <p:sp>
        <p:nvSpPr>
          <p:cNvPr id="29" name="Rectangle 28"/>
          <p:cNvSpPr/>
          <p:nvPr/>
        </p:nvSpPr>
        <p:spPr>
          <a:xfrm>
            <a:off x="0" y="2286000"/>
            <a:ext cx="2895600" cy="2286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p:cNvSpPr txBox="1"/>
          <p:nvPr/>
        </p:nvSpPr>
        <p:spPr>
          <a:xfrm>
            <a:off x="0" y="4572000"/>
            <a:ext cx="2895600" cy="461665"/>
          </a:xfrm>
          <a:prstGeom prst="rect">
            <a:avLst/>
          </a:prstGeom>
          <a:noFill/>
        </p:spPr>
        <p:txBody>
          <a:bodyPr wrap="square" rtlCol="0">
            <a:spAutoFit/>
          </a:bodyPr>
          <a:lstStyle/>
          <a:p>
            <a:r>
              <a:rPr lang="en-GB" sz="2400" i="1" dirty="0" smtClean="0">
                <a:solidFill>
                  <a:srgbClr val="FF0000"/>
                </a:solidFill>
              </a:rPr>
              <a:t>Conditional execution</a:t>
            </a:r>
            <a:endParaRPr lang="en-GB" sz="2400"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animBg="1"/>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57</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2" name="Picture 11" descr="q2.gif"/>
          <p:cNvPicPr>
            <a:picLocks noChangeAspect="1"/>
          </p:cNvPicPr>
          <p:nvPr/>
        </p:nvPicPr>
        <p:blipFill>
          <a:blip r:embed="rId3"/>
          <a:stretch>
            <a:fillRect/>
          </a:stretch>
        </p:blipFill>
        <p:spPr>
          <a:xfrm>
            <a:off x="0" y="1066800"/>
            <a:ext cx="6583680" cy="1577340"/>
          </a:xfrm>
          <a:prstGeom prst="rect">
            <a:avLst/>
          </a:prstGeom>
        </p:spPr>
      </p:pic>
      <p:pic>
        <p:nvPicPr>
          <p:cNvPr id="17" name="Picture 16" descr="q1.gif"/>
          <p:cNvPicPr>
            <a:picLocks noChangeAspect="1"/>
          </p:cNvPicPr>
          <p:nvPr/>
        </p:nvPicPr>
        <p:blipFill>
          <a:blip r:embed="rId4"/>
          <a:srcRect l="57500"/>
          <a:stretch>
            <a:fillRect/>
          </a:stretch>
        </p:blipFill>
        <p:spPr>
          <a:xfrm>
            <a:off x="5257800" y="2438400"/>
            <a:ext cx="3886200" cy="3538460"/>
          </a:xfrm>
          <a:prstGeom prst="rect">
            <a:avLst/>
          </a:prstGeom>
        </p:spPr>
      </p:pic>
      <p:sp>
        <p:nvSpPr>
          <p:cNvPr id="18" name="TextBox 17"/>
          <p:cNvSpPr txBox="1"/>
          <p:nvPr/>
        </p:nvSpPr>
        <p:spPr>
          <a:xfrm>
            <a:off x="838200" y="3014008"/>
            <a:ext cx="3962400" cy="1938992"/>
          </a:xfrm>
          <a:prstGeom prst="rect">
            <a:avLst/>
          </a:prstGeom>
          <a:noFill/>
        </p:spPr>
        <p:txBody>
          <a:bodyPr wrap="square" rtlCol="0">
            <a:spAutoFit/>
          </a:bodyPr>
          <a:lstStyle/>
          <a:p>
            <a:r>
              <a:rPr lang="en-GB" sz="2000" dirty="0" smtClean="0"/>
              <a:t>Note that </a:t>
            </a:r>
            <a:r>
              <a:rPr lang="en-GB" sz="2000" dirty="0" smtClean="0">
                <a:solidFill>
                  <a:srgbClr val="FF0000"/>
                </a:solidFill>
              </a:rPr>
              <a:t>-d</a:t>
            </a:r>
            <a:r>
              <a:rPr lang="en-GB" sz="2000" dirty="0" smtClean="0"/>
              <a:t> tests if a directory exists and </a:t>
            </a:r>
            <a:r>
              <a:rPr lang="en-GB" sz="2000" dirty="0" smtClean="0">
                <a:solidFill>
                  <a:srgbClr val="FF0000"/>
                </a:solidFill>
              </a:rPr>
              <a:t>-f</a:t>
            </a:r>
            <a:r>
              <a:rPr lang="en-GB" sz="2000" dirty="0" smtClean="0"/>
              <a:t> tests if a file exists, e.g.</a:t>
            </a:r>
          </a:p>
          <a:p>
            <a:r>
              <a:rPr lang="en-GB" sz="2000" dirty="0" smtClean="0">
                <a:solidFill>
                  <a:srgbClr val="FF0000"/>
                </a:solidFill>
              </a:rPr>
              <a:t>[ -d CSCI330/assign ]</a:t>
            </a:r>
          </a:p>
          <a:p>
            <a:r>
              <a:rPr lang="en-GB" sz="2000" dirty="0" smtClean="0"/>
              <a:t>tests if the folder </a:t>
            </a:r>
            <a:r>
              <a:rPr lang="en-GB" sz="2000" i="1" dirty="0" smtClean="0"/>
              <a:t>assign</a:t>
            </a:r>
            <a:r>
              <a:rPr lang="en-GB" sz="2000" dirty="0" smtClean="0"/>
              <a:t> exists, and</a:t>
            </a:r>
          </a:p>
          <a:p>
            <a:r>
              <a:rPr lang="en-GB" sz="2000" dirty="0" smtClean="0">
                <a:solidFill>
                  <a:srgbClr val="FF0000"/>
                </a:solidFill>
              </a:rPr>
              <a:t>[ -f CSCI/assign/mine/1/</a:t>
            </a:r>
            <a:r>
              <a:rPr lang="en-GB" sz="2000" dirty="0" err="1" smtClean="0">
                <a:solidFill>
                  <a:srgbClr val="FF0000"/>
                </a:solidFill>
              </a:rPr>
              <a:t>ans</a:t>
            </a:r>
            <a:r>
              <a:rPr lang="en-GB" sz="2000" dirty="0" smtClean="0">
                <a:solidFill>
                  <a:srgbClr val="FF0000"/>
                </a:solidFill>
              </a:rPr>
              <a:t> ]</a:t>
            </a:r>
          </a:p>
          <a:p>
            <a:r>
              <a:rPr lang="en-GB" sz="2000" dirty="0" smtClean="0"/>
              <a:t>tests if file </a:t>
            </a:r>
            <a:r>
              <a:rPr lang="en-GB" sz="2000" i="1" dirty="0" err="1" smtClean="0"/>
              <a:t>ans</a:t>
            </a:r>
            <a:r>
              <a:rPr lang="en-GB" sz="2000" dirty="0" smtClean="0"/>
              <a:t> exists.</a:t>
            </a:r>
            <a:endParaRPr lang="en-GB" sz="2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58</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1" name="Picture 10" descr="Sauron_RotK"/>
          <p:cNvPicPr>
            <a:picLocks noChangeAspect="1" noChangeArrowheads="1"/>
          </p:cNvPicPr>
          <p:nvPr/>
        </p:nvPicPr>
        <p:blipFill>
          <a:blip r:embed="rId3" cstate="print"/>
          <a:srcRect/>
          <a:stretch>
            <a:fillRect/>
          </a:stretch>
        </p:blipFill>
        <p:spPr bwMode="auto">
          <a:xfrm>
            <a:off x="5943600" y="1295400"/>
            <a:ext cx="3067050" cy="36718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Cloud Callout 12"/>
          <p:cNvSpPr/>
          <p:nvPr/>
        </p:nvSpPr>
        <p:spPr>
          <a:xfrm rot="20837600" flipH="1">
            <a:off x="2687473" y="1140193"/>
            <a:ext cx="4360688" cy="2057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TextBox 13"/>
          <p:cNvSpPr txBox="1"/>
          <p:nvPr/>
        </p:nvSpPr>
        <p:spPr>
          <a:xfrm>
            <a:off x="2819400" y="1371600"/>
            <a:ext cx="4267200" cy="1477328"/>
          </a:xfrm>
          <a:prstGeom prst="rect">
            <a:avLst/>
          </a:prstGeom>
          <a:noFill/>
        </p:spPr>
        <p:txBody>
          <a:bodyPr wrap="square" rtlCol="0">
            <a:spAutoFit/>
          </a:bodyPr>
          <a:lstStyle/>
          <a:p>
            <a:pPr algn="ctr"/>
            <a:r>
              <a:rPr lang="en-GB" dirty="0" smtClean="0"/>
              <a:t>I CAN BE MORE LAZY</a:t>
            </a:r>
          </a:p>
          <a:p>
            <a:pPr algn="ctr"/>
            <a:endParaRPr lang="en-GB" dirty="0" smtClean="0"/>
          </a:p>
          <a:p>
            <a:pPr algn="ctr"/>
            <a:r>
              <a:rPr lang="en-GB" dirty="0" smtClean="0"/>
              <a:t>I DON’T NEED TO MOVE</a:t>
            </a:r>
          </a:p>
          <a:p>
            <a:pPr algn="ctr"/>
            <a:r>
              <a:rPr lang="en-GB" dirty="0" smtClean="0"/>
              <a:t>I CAN USE </a:t>
            </a:r>
            <a:r>
              <a:rPr lang="en-GB" b="1" dirty="0" smtClean="0"/>
              <a:t>EXIT</a:t>
            </a:r>
          </a:p>
          <a:p>
            <a:pPr algn="ctr"/>
            <a:r>
              <a:rPr lang="en-GB" dirty="0" smtClean="0"/>
              <a:t>I CAN USE </a:t>
            </a:r>
            <a:r>
              <a:rPr lang="en-GB" b="1" dirty="0" smtClean="0"/>
              <a:t>&amp;&amp;</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59</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Script practice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2" name="Picture 11" descr="Sauron_RotK"/>
          <p:cNvPicPr>
            <a:picLocks noChangeAspect="1" noChangeArrowheads="1"/>
          </p:cNvPicPr>
          <p:nvPr/>
        </p:nvPicPr>
        <p:blipFill>
          <a:blip r:embed="rId3" cstate="print"/>
          <a:srcRect/>
          <a:stretch>
            <a:fillRect/>
          </a:stretch>
        </p:blipFill>
        <p:spPr bwMode="auto">
          <a:xfrm>
            <a:off x="6477000" y="2438400"/>
            <a:ext cx="2545930" cy="3048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0" y="914400"/>
            <a:ext cx="6934200" cy="5632311"/>
          </a:xfrm>
          <a:prstGeom prst="rect">
            <a:avLst/>
          </a:prstGeom>
          <a:noFill/>
        </p:spPr>
        <p:txBody>
          <a:bodyPr wrap="square" rtlCol="0">
            <a:spAutoFit/>
          </a:bodyPr>
          <a:lstStyle/>
          <a:p>
            <a:r>
              <a:rPr lang="en-GB" sz="1200" dirty="0" smtClean="0"/>
              <a:t>#!/bin/bash</a:t>
            </a:r>
          </a:p>
          <a:p>
            <a:endParaRPr lang="en-GB" sz="1200" dirty="0" smtClean="0"/>
          </a:p>
          <a:p>
            <a:r>
              <a:rPr lang="en-GB" sz="1200" dirty="0" smtClean="0"/>
              <a:t>[ ! -e ./CSCI330 ] &amp;&amp; echo "CSCI330 does not exist" &amp;&amp; exit</a:t>
            </a:r>
          </a:p>
          <a:p>
            <a:r>
              <a:rPr lang="en-GB" sz="1200" dirty="0" smtClean="0"/>
              <a:t>[ ! -e ./CSCI330/assign ] &amp;&amp; echo "CSCI330/assign does not exist" &amp;&amp; exit</a:t>
            </a:r>
          </a:p>
          <a:p>
            <a:r>
              <a:rPr lang="en-GB" sz="1200" dirty="0" smtClean="0"/>
              <a:t>[ ! -e ./CSCI330/assign/cheating ] &amp;&amp; echo "CSCI330/assign/cheating does not exist" &amp;&amp; exit</a:t>
            </a:r>
          </a:p>
          <a:p>
            <a:r>
              <a:rPr lang="en-GB" sz="1200" dirty="0" smtClean="0"/>
              <a:t>[ ! -e ./CSCI330/assign/cheating/1 ] &amp;&amp; echo "CSCI330/assign/cheating/1 does not exist" &amp;&amp; exit</a:t>
            </a:r>
          </a:p>
          <a:p>
            <a:r>
              <a:rPr lang="en-GB" sz="1200" dirty="0" smtClean="0"/>
              <a:t>[ ! -e ./CSCI330/assign/cheating/1/</a:t>
            </a:r>
            <a:r>
              <a:rPr lang="en-GB" sz="1200" dirty="0" err="1" smtClean="0"/>
              <a:t>dan</a:t>
            </a:r>
            <a:r>
              <a:rPr lang="en-GB" sz="1200" dirty="0" smtClean="0"/>
              <a:t> ] &amp;&amp; echo "CSCI330/assign/cheating/1/</a:t>
            </a:r>
            <a:r>
              <a:rPr lang="en-GB" sz="1200" dirty="0" err="1" smtClean="0"/>
              <a:t>dan</a:t>
            </a:r>
            <a:r>
              <a:rPr lang="en-GB" sz="1200" dirty="0" smtClean="0"/>
              <a:t> does not exist" &amp;&amp; exit</a:t>
            </a:r>
          </a:p>
          <a:p>
            <a:r>
              <a:rPr lang="en-GB" sz="1200" dirty="0" smtClean="0"/>
              <a:t>[ ! -e ./CSCI330/assign/cheating/1/</a:t>
            </a:r>
            <a:r>
              <a:rPr lang="en-GB" sz="1200" dirty="0" err="1" smtClean="0"/>
              <a:t>jeff</a:t>
            </a:r>
            <a:r>
              <a:rPr lang="en-GB" sz="1200" dirty="0" smtClean="0"/>
              <a:t> ] &amp;&amp; echo "CSCI330/assign/cheating/1/</a:t>
            </a:r>
            <a:r>
              <a:rPr lang="en-GB" sz="1200" dirty="0" err="1" smtClean="0"/>
              <a:t>jeff</a:t>
            </a:r>
            <a:r>
              <a:rPr lang="en-GB" sz="1200" dirty="0" smtClean="0"/>
              <a:t> does not exist" &amp;&amp; exit</a:t>
            </a:r>
          </a:p>
          <a:p>
            <a:r>
              <a:rPr lang="en-GB" sz="1200" dirty="0" smtClean="0"/>
              <a:t>[ ! -e ./CSCI330/assign/cheating/2 ] &amp;&amp; echo "CSCI330/assign/cheating/2 does not exist" &amp;&amp; exit</a:t>
            </a:r>
          </a:p>
          <a:p>
            <a:r>
              <a:rPr lang="en-GB" sz="1200" dirty="0" smtClean="0"/>
              <a:t>[ ! -e ./CSCI330/assign/cheating/2/bob ] &amp;&amp; echo "CSCI330/assign/cheating/2/bob does not exist" &amp;&amp; exit</a:t>
            </a:r>
          </a:p>
          <a:p>
            <a:r>
              <a:rPr lang="en-GB" sz="1200" dirty="0" smtClean="0"/>
              <a:t>[ ! -e ./CSCI330/assign/mine ] &amp;&amp; echo "CSCI330/assign/mine does not exist" &amp;&amp; exit</a:t>
            </a:r>
          </a:p>
          <a:p>
            <a:r>
              <a:rPr lang="en-GB" sz="1200" dirty="0" smtClean="0"/>
              <a:t>[ ! -e ./CSCI330/assign/mine/1 ] &amp;&amp; echo "CSCI330/assign/mine/1 does not exist" &amp;&amp; exit</a:t>
            </a:r>
          </a:p>
          <a:p>
            <a:r>
              <a:rPr lang="en-GB" sz="1200" dirty="0" smtClean="0"/>
              <a:t>[ ! -e ./CSCI330/assign/mine/1/</a:t>
            </a:r>
            <a:r>
              <a:rPr lang="en-GB" sz="1200" dirty="0" err="1" smtClean="0"/>
              <a:t>ans</a:t>
            </a:r>
            <a:r>
              <a:rPr lang="en-GB" sz="1200" dirty="0" smtClean="0"/>
              <a:t> ] &amp;&amp; echo "CSCI330/assign/mine/1/</a:t>
            </a:r>
            <a:r>
              <a:rPr lang="en-GB" sz="1200" dirty="0" err="1" smtClean="0"/>
              <a:t>ans</a:t>
            </a:r>
            <a:r>
              <a:rPr lang="en-GB" sz="1200" dirty="0" smtClean="0"/>
              <a:t> does not exist" &amp;&amp; exit</a:t>
            </a:r>
          </a:p>
          <a:p>
            <a:r>
              <a:rPr lang="en-GB" sz="1200" dirty="0" smtClean="0"/>
              <a:t>[ ! -e ./CSCI330/assign/mine/1/</a:t>
            </a:r>
            <a:r>
              <a:rPr lang="en-GB" sz="1200" dirty="0" err="1" smtClean="0"/>
              <a:t>ques</a:t>
            </a:r>
            <a:r>
              <a:rPr lang="en-GB" sz="1200" dirty="0" smtClean="0"/>
              <a:t> ] &amp;&amp; echo "CSCI330/assign/mine/1/</a:t>
            </a:r>
            <a:r>
              <a:rPr lang="en-GB" sz="1200" dirty="0" err="1" smtClean="0"/>
              <a:t>ques</a:t>
            </a:r>
            <a:r>
              <a:rPr lang="en-GB" sz="1200" dirty="0" smtClean="0"/>
              <a:t> does not exist" &amp;&amp; exit</a:t>
            </a:r>
          </a:p>
          <a:p>
            <a:r>
              <a:rPr lang="en-GB" sz="1200" dirty="0" smtClean="0"/>
              <a:t>[ ! -e ./CSCI330/assign/mine/2 ] &amp;&amp; echo "CSCI330/assign/mine/2 does not exist" &amp;&amp; exit</a:t>
            </a:r>
          </a:p>
          <a:p>
            <a:r>
              <a:rPr lang="en-GB" sz="1200" dirty="0" smtClean="0"/>
              <a:t>[ ! -e ./CSCI330/assign/mine/2/</a:t>
            </a:r>
            <a:r>
              <a:rPr lang="en-GB" sz="1200" dirty="0" err="1" smtClean="0"/>
              <a:t>ans</a:t>
            </a:r>
            <a:r>
              <a:rPr lang="en-GB" sz="1200" dirty="0" smtClean="0"/>
              <a:t> ] &amp;&amp; echo "CSCI330/assign/mine/2/</a:t>
            </a:r>
            <a:r>
              <a:rPr lang="en-GB" sz="1200" dirty="0" err="1" smtClean="0"/>
              <a:t>ans</a:t>
            </a:r>
            <a:r>
              <a:rPr lang="en-GB" sz="1200" dirty="0" smtClean="0"/>
              <a:t> does not exist" &amp;&amp; exit</a:t>
            </a:r>
          </a:p>
          <a:p>
            <a:r>
              <a:rPr lang="en-GB" sz="1200" dirty="0" smtClean="0"/>
              <a:t>[ ! -e ./CSCI330/assign/mine/2/</a:t>
            </a:r>
            <a:r>
              <a:rPr lang="en-GB" sz="1200" dirty="0" err="1" smtClean="0"/>
              <a:t>ques</a:t>
            </a:r>
            <a:r>
              <a:rPr lang="en-GB" sz="1200" dirty="0" smtClean="0"/>
              <a:t> ] &amp;&amp; echo "CSCI330/assign/mine/2/</a:t>
            </a:r>
            <a:r>
              <a:rPr lang="en-GB" sz="1200" dirty="0" err="1" smtClean="0"/>
              <a:t>ques</a:t>
            </a:r>
            <a:r>
              <a:rPr lang="en-GB" sz="1200" dirty="0" smtClean="0"/>
              <a:t> does not exist" &amp;&amp; exit</a:t>
            </a:r>
          </a:p>
          <a:p>
            <a:r>
              <a:rPr lang="en-GB" sz="1200" dirty="0" smtClean="0"/>
              <a:t>[ ! -e ./CSCI330/lectures ] &amp;&amp; echo "CSCI330/lectures does not exist" &amp;&amp; exit</a:t>
            </a:r>
          </a:p>
          <a:p>
            <a:r>
              <a:rPr lang="en-GB" sz="1200" dirty="0" smtClean="0"/>
              <a:t>[ ! -e ./CSCI330/lectures/1 ] &amp;&amp; echo "CSCI330/lectures/1 does not exist" &amp;&amp; exit</a:t>
            </a:r>
          </a:p>
          <a:p>
            <a:r>
              <a:rPr lang="en-GB" sz="1200" dirty="0" smtClean="0"/>
              <a:t>[ ! -e ./CSCI330/lectures/1/1-a ] &amp;&amp; echo "CSCI330/lectures/1/1-a does not exist" &amp;&amp; exit</a:t>
            </a:r>
          </a:p>
          <a:p>
            <a:r>
              <a:rPr lang="en-GB" sz="1200" dirty="0" smtClean="0"/>
              <a:t>[ ! -e ./CSCI330/lectures/1/1-b ] &amp;&amp; echo "CSCI330/lectures/1/1-b does not exist" &amp;&amp; exit</a:t>
            </a:r>
          </a:p>
          <a:p>
            <a:r>
              <a:rPr lang="en-GB" sz="1200" dirty="0" smtClean="0"/>
              <a:t>[ ! -e ./CSCI330/lectures/1/1-c ] &amp;&amp; echo "CSCI330/lectures/1/1-c does not exist" &amp;&amp; exit</a:t>
            </a:r>
          </a:p>
          <a:p>
            <a:r>
              <a:rPr lang="en-GB" sz="1200" dirty="0" smtClean="0"/>
              <a:t>[ ! -e ./CSCI330/lectures/2 ] &amp;&amp; echo "CSCI330/lectures/2 does not exist" &amp;&amp; exit</a:t>
            </a:r>
          </a:p>
          <a:p>
            <a:r>
              <a:rPr lang="en-GB" sz="1200" dirty="0" smtClean="0"/>
              <a:t>[ ! -e ./CSCI330/lectures/2/2-a ] &amp;&amp; echo "CSCI330/lectures/2/2-a does not exist" &amp;&amp; exit</a:t>
            </a:r>
          </a:p>
          <a:p>
            <a:r>
              <a:rPr lang="en-GB" sz="1200" dirty="0" smtClean="0"/>
              <a:t>[ ! -e ./CSCI330/stuff ] &amp;&amp; echo "CSCI330/stuff does not exist" &amp;&amp; exit</a:t>
            </a:r>
          </a:p>
          <a:p>
            <a:r>
              <a:rPr lang="en-GB" sz="1200" dirty="0" smtClean="0"/>
              <a:t>[ ! -e ./CSCI330/stuff/</a:t>
            </a:r>
            <a:r>
              <a:rPr lang="en-GB" sz="1200" dirty="0" err="1" smtClean="0"/>
              <a:t>linuxjokes</a:t>
            </a:r>
            <a:r>
              <a:rPr lang="en-GB" sz="1200" dirty="0" smtClean="0"/>
              <a:t> ] &amp;&amp; echo "CSCI330/stuff/</a:t>
            </a:r>
            <a:r>
              <a:rPr lang="en-GB" sz="1200" dirty="0" err="1" smtClean="0"/>
              <a:t>linuxjokes</a:t>
            </a:r>
            <a:r>
              <a:rPr lang="en-GB" sz="1200" dirty="0" smtClean="0"/>
              <a:t> does not exist" &amp;&amp; exit</a:t>
            </a:r>
          </a:p>
          <a:p>
            <a:endParaRPr lang="en-GB" sz="1200" dirty="0" smtClean="0"/>
          </a:p>
          <a:p>
            <a:r>
              <a:rPr lang="en-GB" sz="1200" dirty="0" smtClean="0"/>
              <a:t>echo "All is well"</a:t>
            </a:r>
          </a:p>
          <a:p>
            <a:endParaRPr lang="en-GB" sz="1200" dirty="0" smtClean="0"/>
          </a:p>
          <a:p>
            <a:endParaRPr lang="en-GB" sz="1200" dirty="0"/>
          </a:p>
        </p:txBody>
      </p:sp>
      <p:sp>
        <p:nvSpPr>
          <p:cNvPr id="16" name="Cloud Callout 15"/>
          <p:cNvSpPr/>
          <p:nvPr/>
        </p:nvSpPr>
        <p:spPr>
          <a:xfrm rot="20837600" flipH="1">
            <a:off x="6958116" y="2801260"/>
            <a:ext cx="928001" cy="45505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TextBox 16"/>
          <p:cNvSpPr txBox="1"/>
          <p:nvPr/>
        </p:nvSpPr>
        <p:spPr>
          <a:xfrm>
            <a:off x="6858000" y="2857170"/>
            <a:ext cx="1143000" cy="276999"/>
          </a:xfrm>
          <a:prstGeom prst="rect">
            <a:avLst/>
          </a:prstGeom>
          <a:noFill/>
        </p:spPr>
        <p:txBody>
          <a:bodyPr wrap="square" rtlCol="0">
            <a:spAutoFit/>
          </a:bodyPr>
          <a:lstStyle/>
          <a:p>
            <a:pPr algn="ctr"/>
            <a:r>
              <a:rPr lang="en-GB" sz="1200" dirty="0" smtClean="0"/>
              <a:t>^ ^</a:t>
            </a:r>
          </a:p>
        </p:txBody>
      </p:sp>
      <p:sp>
        <p:nvSpPr>
          <p:cNvPr id="18" name="TextBox 17"/>
          <p:cNvSpPr txBox="1"/>
          <p:nvPr/>
        </p:nvSpPr>
        <p:spPr>
          <a:xfrm>
            <a:off x="7162800" y="1976735"/>
            <a:ext cx="1600200" cy="461665"/>
          </a:xfrm>
          <a:prstGeom prst="rect">
            <a:avLst/>
          </a:prstGeom>
          <a:noFill/>
        </p:spPr>
        <p:txBody>
          <a:bodyPr wrap="square" rtlCol="0">
            <a:spAutoFit/>
          </a:bodyPr>
          <a:lstStyle/>
          <a:p>
            <a:r>
              <a:rPr lang="en-GB" sz="2400" dirty="0" smtClean="0"/>
              <a:t>27 lines</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76311-66899.gif"/>
          <p:cNvPicPr>
            <a:picLocks noChangeAspect="1"/>
          </p:cNvPicPr>
          <p:nvPr/>
        </p:nvPicPr>
        <p:blipFill>
          <a:blip r:embed="rId2"/>
          <a:stretch>
            <a:fillRect/>
          </a:stretch>
        </p:blipFill>
        <p:spPr>
          <a:xfrm>
            <a:off x="0" y="3124200"/>
            <a:ext cx="2438400" cy="3185160"/>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6</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err="1" smtClean="0">
                <a:effectLst>
                  <a:outerShdw blurRad="38100" dist="38100" dir="2700000" algn="tl">
                    <a:srgbClr val="C0C0C0"/>
                  </a:outerShdw>
                </a:effectLst>
              </a:rPr>
              <a:t>Why</a:t>
            </a:r>
            <a:r>
              <a:rPr lang="fr-FR" sz="3200" b="1" dirty="0" smtClean="0">
                <a:effectLst>
                  <a:outerShdw blurRad="38100" dist="38100" dir="2700000" algn="tl">
                    <a:srgbClr val="C0C0C0"/>
                  </a:outerShdw>
                </a:effectLst>
              </a:rPr>
              <a:t> Shell </a:t>
            </a:r>
            <a:r>
              <a:rPr lang="fr-FR" sz="3200" b="1" dirty="0" err="1" smtClean="0">
                <a:effectLst>
                  <a:outerShdw blurRad="38100" dist="38100" dir="2700000" algn="tl">
                    <a:srgbClr val="C0C0C0"/>
                  </a:outerShdw>
                </a:effectLst>
              </a:rPr>
              <a:t>programming</a:t>
            </a:r>
            <a:r>
              <a:rPr lang="fr-FR" sz="3200" b="1" dirty="0" smtClean="0">
                <a:effectLst>
                  <a:outerShdw blurRad="38100" dist="38100" dir="2700000" algn="tl">
                    <a:srgbClr val="C0C0C0"/>
                  </a:outerShdw>
                </a:effectLst>
              </a:rPr>
              <a:t>?</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0" y="1143000"/>
            <a:ext cx="9144000" cy="584775"/>
          </a:xfrm>
          <a:prstGeom prst="rect">
            <a:avLst/>
          </a:prstGeom>
          <a:noFill/>
        </p:spPr>
        <p:txBody>
          <a:bodyPr wrap="square" rtlCol="0">
            <a:spAutoFit/>
          </a:bodyPr>
          <a:lstStyle/>
          <a:p>
            <a:r>
              <a:rPr lang="en-GB" sz="3200" dirty="0" smtClean="0"/>
              <a:t>Before you start writing the script, you should know:</a:t>
            </a:r>
            <a:endParaRPr lang="en-GB" sz="3200" dirty="0"/>
          </a:p>
        </p:txBody>
      </p:sp>
      <p:sp>
        <p:nvSpPr>
          <p:cNvPr id="12" name="TextBox 11"/>
          <p:cNvSpPr txBox="1"/>
          <p:nvPr/>
        </p:nvSpPr>
        <p:spPr>
          <a:xfrm>
            <a:off x="1676400" y="1854875"/>
            <a:ext cx="7239000" cy="2031325"/>
          </a:xfrm>
          <a:prstGeom prst="rect">
            <a:avLst/>
          </a:prstGeom>
          <a:noFill/>
        </p:spPr>
        <p:txBody>
          <a:bodyPr wrap="square" rtlCol="0">
            <a:spAutoFit/>
          </a:bodyPr>
          <a:lstStyle/>
          <a:p>
            <a:pPr>
              <a:buFont typeface="Arial" pitchFamily="34" charset="0"/>
              <a:buChar char="•"/>
            </a:pPr>
            <a:r>
              <a:rPr lang="en-GB" dirty="0" smtClean="0"/>
              <a:t> what </a:t>
            </a:r>
            <a:r>
              <a:rPr lang="en-GB" dirty="0" smtClean="0">
                <a:solidFill>
                  <a:srgbClr val="FF0000"/>
                </a:solidFill>
              </a:rPr>
              <a:t>information</a:t>
            </a:r>
            <a:r>
              <a:rPr lang="en-GB" dirty="0" smtClean="0"/>
              <a:t> you need and how you’ll store it.</a:t>
            </a:r>
          </a:p>
          <a:p>
            <a:pPr>
              <a:buFont typeface="Arial" pitchFamily="34" charset="0"/>
              <a:buChar char="•"/>
            </a:pPr>
            <a:endParaRPr lang="en-GB" dirty="0" smtClean="0"/>
          </a:p>
          <a:p>
            <a:pPr>
              <a:buFont typeface="Arial" pitchFamily="34" charset="0"/>
              <a:buChar char="•"/>
            </a:pPr>
            <a:r>
              <a:rPr lang="en-GB" dirty="0" smtClean="0"/>
              <a:t> whether you need to create </a:t>
            </a:r>
            <a:r>
              <a:rPr lang="en-GB" dirty="0" smtClean="0">
                <a:solidFill>
                  <a:srgbClr val="FF0000"/>
                </a:solidFill>
              </a:rPr>
              <a:t>files</a:t>
            </a:r>
            <a:r>
              <a:rPr lang="en-GB" dirty="0" smtClean="0"/>
              <a:t>. If so, where and with which permissions.</a:t>
            </a:r>
          </a:p>
          <a:p>
            <a:pPr>
              <a:buFont typeface="Arial" pitchFamily="34" charset="0"/>
              <a:buChar char="•"/>
            </a:pPr>
            <a:endParaRPr lang="en-GB" dirty="0" smtClean="0"/>
          </a:p>
          <a:p>
            <a:pPr>
              <a:buFont typeface="Arial" pitchFamily="34" charset="0"/>
              <a:buChar char="•"/>
            </a:pPr>
            <a:r>
              <a:rPr lang="en-GB" dirty="0" smtClean="0"/>
              <a:t> what </a:t>
            </a:r>
            <a:r>
              <a:rPr lang="en-GB" dirty="0" smtClean="0">
                <a:solidFill>
                  <a:srgbClr val="FF0000"/>
                </a:solidFill>
              </a:rPr>
              <a:t>commands</a:t>
            </a:r>
            <a:r>
              <a:rPr lang="en-GB" dirty="0" smtClean="0"/>
              <a:t> you will use.</a:t>
            </a:r>
          </a:p>
          <a:p>
            <a:pPr>
              <a:buFont typeface="Arial" pitchFamily="34" charset="0"/>
              <a:buChar char="•"/>
            </a:pPr>
            <a:endParaRPr lang="en-GB" dirty="0" smtClean="0"/>
          </a:p>
          <a:p>
            <a:pPr>
              <a:buFont typeface="Arial" pitchFamily="34" charset="0"/>
              <a:buChar char="•"/>
            </a:pPr>
            <a:r>
              <a:rPr lang="en-GB" dirty="0" smtClean="0"/>
              <a:t> whether the user needs </a:t>
            </a:r>
            <a:r>
              <a:rPr lang="en-GB" dirty="0" smtClean="0">
                <a:solidFill>
                  <a:srgbClr val="FF0000"/>
                </a:solidFill>
              </a:rPr>
              <a:t>notifications</a:t>
            </a:r>
            <a:r>
              <a:rPr lang="en-GB" dirty="0" smtClean="0"/>
              <a:t>.</a:t>
            </a:r>
            <a:endParaRPr lang="en-GB" dirty="0"/>
          </a:p>
        </p:txBody>
      </p:sp>
      <p:sp>
        <p:nvSpPr>
          <p:cNvPr id="13" name="TextBox 12"/>
          <p:cNvSpPr txBox="1"/>
          <p:nvPr/>
        </p:nvSpPr>
        <p:spPr>
          <a:xfrm>
            <a:off x="1905000" y="4648200"/>
            <a:ext cx="7239000" cy="677108"/>
          </a:xfrm>
          <a:prstGeom prst="rect">
            <a:avLst/>
          </a:prstGeom>
          <a:noFill/>
        </p:spPr>
        <p:txBody>
          <a:bodyPr wrap="square" rtlCol="0">
            <a:spAutoFit/>
          </a:bodyPr>
          <a:lstStyle/>
          <a:p>
            <a:r>
              <a:rPr lang="en-GB" sz="1900" dirty="0" smtClean="0"/>
              <a:t>Basically, you should know exactly what you’re going to code before you start typing. You’re not supposed to figure out stuff as you go along.</a:t>
            </a:r>
            <a:endParaRPr lang="en-GB" sz="19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n_question_mark.jpg"/>
          <p:cNvPicPr>
            <a:picLocks noChangeAspect="1"/>
          </p:cNvPicPr>
          <p:nvPr/>
        </p:nvPicPr>
        <p:blipFill>
          <a:blip r:embed="rId2" cstate="print"/>
          <a:stretch>
            <a:fillRect/>
          </a:stretch>
        </p:blipFill>
        <p:spPr>
          <a:xfrm>
            <a:off x="2971800" y="838200"/>
            <a:ext cx="3632200" cy="4559300"/>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60</a:t>
            </a:r>
            <a:endParaRPr lang="fr-CA"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61</a:t>
            </a:r>
            <a:endParaRPr lang="fr-CA" dirty="0"/>
          </a:p>
        </p:txBody>
      </p:sp>
      <p:pic>
        <p:nvPicPr>
          <p:cNvPr id="8" name="Picture 7" descr="education.jpeg"/>
          <p:cNvPicPr>
            <a:picLocks noChangeAspect="1"/>
          </p:cNvPicPr>
          <p:nvPr/>
        </p:nvPicPr>
        <p:blipFill>
          <a:blip r:embed="rId3"/>
          <a:stretch>
            <a:fillRect/>
          </a:stretch>
        </p:blipFill>
        <p:spPr>
          <a:xfrm>
            <a:off x="7162800" y="152400"/>
            <a:ext cx="1828800" cy="1584960"/>
          </a:xfrm>
          <a:prstGeom prst="rect">
            <a:avLst/>
          </a:prstGeom>
        </p:spPr>
      </p:pic>
      <p:sp>
        <p:nvSpPr>
          <p:cNvPr id="11" name="Text Box 3"/>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Practice questions &amp; </a:t>
            </a:r>
            <a:r>
              <a:rPr lang="fr-FR" sz="3200" b="1" dirty="0" err="1" smtClean="0">
                <a:effectLst>
                  <a:outerShdw blurRad="38100" dist="38100" dir="2700000" algn="tl">
                    <a:srgbClr val="C0C0C0"/>
                  </a:outerShdw>
                </a:effectLst>
              </a:rPr>
              <a:t>activities</a:t>
            </a:r>
            <a:endParaRPr lang="fr-FR" sz="3200" b="1" dirty="0">
              <a:effectLst>
                <a:outerShdw blurRad="38100" dist="38100" dir="2700000" algn="tl">
                  <a:srgbClr val="C0C0C0"/>
                </a:outerShdw>
              </a:effectLst>
            </a:endParaRPr>
          </a:p>
        </p:txBody>
      </p:sp>
      <p:sp>
        <p:nvSpPr>
          <p:cNvPr id="12" name="TextBox 11"/>
          <p:cNvSpPr txBox="1"/>
          <p:nvPr/>
        </p:nvSpPr>
        <p:spPr>
          <a:xfrm>
            <a:off x="0" y="1002268"/>
            <a:ext cx="7391400" cy="369332"/>
          </a:xfrm>
          <a:prstGeom prst="rect">
            <a:avLst/>
          </a:prstGeom>
          <a:noFill/>
        </p:spPr>
        <p:txBody>
          <a:bodyPr wrap="square" rtlCol="0">
            <a:spAutoFit/>
          </a:bodyPr>
          <a:lstStyle/>
          <a:p>
            <a:r>
              <a:rPr lang="en-GB" i="1" dirty="0" smtClean="0"/>
              <a:t>We recommend that you do these, but that’s for your own good, not graded.</a:t>
            </a:r>
            <a:endParaRPr lang="en-GB" i="1" dirty="0"/>
          </a:p>
        </p:txBody>
      </p:sp>
      <p:sp>
        <p:nvSpPr>
          <p:cNvPr id="13" name="TextBox 12"/>
          <p:cNvSpPr txBox="1"/>
          <p:nvPr/>
        </p:nvSpPr>
        <p:spPr>
          <a:xfrm>
            <a:off x="685800" y="1600200"/>
            <a:ext cx="7772400" cy="4801314"/>
          </a:xfrm>
          <a:prstGeom prst="rect">
            <a:avLst/>
          </a:prstGeom>
          <a:noFill/>
        </p:spPr>
        <p:txBody>
          <a:bodyPr wrap="square" rtlCol="0">
            <a:spAutoFit/>
          </a:bodyPr>
          <a:lstStyle/>
          <a:p>
            <a:pPr marL="342900" indent="-342900">
              <a:buAutoNum type="arabicParenR"/>
            </a:pPr>
            <a:r>
              <a:rPr lang="en-GB" dirty="0" smtClean="0"/>
              <a:t>Change the script on slide 44 so that it produces two logs: moved.log in which it adds the names of the files that were moved, and errors.log in which it adds the names of that files that could not be moved.</a:t>
            </a:r>
          </a:p>
          <a:p>
            <a:pPr marL="342900" indent="-342900">
              <a:buAutoNum type="arabicParenR"/>
            </a:pPr>
            <a:endParaRPr lang="en-GB" b="1" u="sng" dirty="0" smtClean="0"/>
          </a:p>
          <a:p>
            <a:pPr marL="342900" indent="-342900">
              <a:buAutoNum type="arabicParenR"/>
            </a:pPr>
            <a:r>
              <a:rPr lang="en-GB" dirty="0" smtClean="0"/>
              <a:t>From scratch, write a script </a:t>
            </a:r>
            <a:r>
              <a:rPr lang="en-GB" i="1" dirty="0" err="1" smtClean="0"/>
              <a:t>moveIfNotFull</a:t>
            </a:r>
            <a:r>
              <a:rPr lang="en-GB" dirty="0" smtClean="0"/>
              <a:t> that will move a file into a directory only if that directory contains less than </a:t>
            </a:r>
            <a:r>
              <a:rPr lang="en-GB" i="1" dirty="0" smtClean="0"/>
              <a:t>X</a:t>
            </a:r>
            <a:r>
              <a:rPr lang="en-GB" dirty="0" smtClean="0"/>
              <a:t> files, where </a:t>
            </a:r>
            <a:r>
              <a:rPr lang="en-GB" i="1" dirty="0" smtClean="0"/>
              <a:t>X</a:t>
            </a:r>
            <a:r>
              <a:rPr lang="en-GB" dirty="0" smtClean="0"/>
              <a:t> is given as argument.</a:t>
            </a:r>
          </a:p>
          <a:p>
            <a:pPr marL="342900" indent="-342900"/>
            <a:r>
              <a:rPr lang="en-GB" dirty="0" smtClean="0"/>
              <a:t>	For example, if we write</a:t>
            </a:r>
          </a:p>
          <a:p>
            <a:pPr marL="342900" indent="-342900"/>
            <a:r>
              <a:rPr lang="en-GB" dirty="0" smtClean="0"/>
              <a:t>		</a:t>
            </a:r>
            <a:r>
              <a:rPr lang="en-GB" i="1" dirty="0" smtClean="0"/>
              <a:t>./moveIfNotFull.sh bad.log ./</a:t>
            </a:r>
            <a:r>
              <a:rPr lang="en-GB" i="1" dirty="0" err="1" smtClean="0"/>
              <a:t>tmp</a:t>
            </a:r>
            <a:r>
              <a:rPr lang="en-GB" i="1" dirty="0" smtClean="0"/>
              <a:t> 10</a:t>
            </a:r>
          </a:p>
          <a:p>
            <a:pPr marL="342900" indent="-342900"/>
            <a:r>
              <a:rPr lang="en-GB" dirty="0" smtClean="0"/>
              <a:t>	and ./</a:t>
            </a:r>
            <a:r>
              <a:rPr lang="en-GB" dirty="0" err="1" smtClean="0"/>
              <a:t>tmp</a:t>
            </a:r>
            <a:r>
              <a:rPr lang="en-GB" dirty="0" smtClean="0"/>
              <a:t> has already 10 files or more, then bad.log should not be moved.</a:t>
            </a:r>
          </a:p>
          <a:p>
            <a:pPr marL="342900" indent="-342900">
              <a:buAutoNum type="arabicParenR"/>
            </a:pPr>
            <a:endParaRPr lang="en-GB" dirty="0" smtClean="0"/>
          </a:p>
          <a:p>
            <a:pPr marL="342900" indent="-342900"/>
            <a:r>
              <a:rPr lang="en-GB" dirty="0" smtClean="0"/>
              <a:t>3a) From scratch, write a script </a:t>
            </a:r>
            <a:r>
              <a:rPr lang="en-GB" i="1" dirty="0" err="1" smtClean="0"/>
              <a:t>countTogether</a:t>
            </a:r>
            <a:r>
              <a:rPr lang="en-GB" dirty="0" smtClean="0"/>
              <a:t> that takes as arguments two folders and displays the number of files in the two folders. For example, if not folder has 5 files and the other has 10, we should see 15.</a:t>
            </a:r>
          </a:p>
          <a:p>
            <a:pPr marL="342900" indent="-342900">
              <a:buAutoNum type="arabicParenR"/>
            </a:pPr>
            <a:endParaRPr lang="en-GB" dirty="0" smtClean="0"/>
          </a:p>
          <a:p>
            <a:pPr marL="342900" indent="-342900"/>
            <a:r>
              <a:rPr lang="en-GB" dirty="0" smtClean="0"/>
              <a:t>3b) Continuing from the script in 3a), modify it such that the number of files is exported to the shell. For example, if we write </a:t>
            </a:r>
            <a:r>
              <a:rPr lang="en-GB" i="1" dirty="0" smtClean="0"/>
              <a:t>echo”$</a:t>
            </a:r>
            <a:r>
              <a:rPr lang="en-GB" i="1" dirty="0" err="1" smtClean="0"/>
              <a:t>totalFiles</a:t>
            </a:r>
            <a:r>
              <a:rPr lang="en-GB" i="1" dirty="0" smtClean="0"/>
              <a:t>”</a:t>
            </a:r>
            <a:r>
              <a:rPr lang="en-GB" dirty="0" smtClean="0"/>
              <a:t> we should see 15 in the shell.</a:t>
            </a:r>
            <a:endParaRPr lang="en-GB"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fffuuu.jpg"/>
          <p:cNvPicPr>
            <a:picLocks noChangeAspect="1"/>
          </p:cNvPicPr>
          <p:nvPr/>
        </p:nvPicPr>
        <p:blipFill>
          <a:blip r:embed="rId2"/>
          <a:stretch>
            <a:fillRect/>
          </a:stretch>
        </p:blipFill>
        <p:spPr>
          <a:xfrm>
            <a:off x="76200" y="4191000"/>
            <a:ext cx="2628110" cy="2197100"/>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62</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To go </a:t>
            </a:r>
            <a:r>
              <a:rPr lang="fr-FR" sz="3200" b="1" dirty="0" err="1" smtClean="0">
                <a:effectLst>
                  <a:outerShdw blurRad="38100" dist="38100" dir="2700000" algn="tl">
                    <a:srgbClr val="C0C0C0"/>
                  </a:outerShdw>
                </a:effectLst>
              </a:rPr>
              <a:t>further</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examples</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regarding</a:t>
            </a:r>
            <a:r>
              <a:rPr lang="fr-FR" sz="3200" b="1" dirty="0" smtClean="0">
                <a:effectLst>
                  <a:outerShdw blurRad="38100" dist="38100" dir="2700000" algn="tl">
                    <a:srgbClr val="C0C0C0"/>
                  </a:outerShdw>
                </a:effectLst>
              </a:rPr>
              <a:t> variable scope</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12" name="Picture 11" descr="01.gif"/>
          <p:cNvPicPr>
            <a:picLocks noChangeAspect="1"/>
          </p:cNvPicPr>
          <p:nvPr/>
        </p:nvPicPr>
        <p:blipFill>
          <a:blip r:embed="rId4"/>
          <a:stretch>
            <a:fillRect/>
          </a:stretch>
        </p:blipFill>
        <p:spPr>
          <a:xfrm>
            <a:off x="2743200" y="990600"/>
            <a:ext cx="6233160" cy="5234940"/>
          </a:xfrm>
          <a:prstGeom prst="rect">
            <a:avLst/>
          </a:prstGeom>
        </p:spPr>
      </p:pic>
      <p:pic>
        <p:nvPicPr>
          <p:cNvPr id="13" name="Picture 12" descr="02.gif"/>
          <p:cNvPicPr>
            <a:picLocks noChangeAspect="1"/>
          </p:cNvPicPr>
          <p:nvPr/>
        </p:nvPicPr>
        <p:blipFill>
          <a:blip r:embed="rId5"/>
          <a:stretch>
            <a:fillRect/>
          </a:stretch>
        </p:blipFill>
        <p:spPr>
          <a:xfrm>
            <a:off x="2743200" y="990600"/>
            <a:ext cx="6233160" cy="5234940"/>
          </a:xfrm>
          <a:prstGeom prst="rect">
            <a:avLst/>
          </a:prstGeom>
        </p:spPr>
      </p:pic>
      <p:pic>
        <p:nvPicPr>
          <p:cNvPr id="14" name="Picture 13" descr="03.gif"/>
          <p:cNvPicPr>
            <a:picLocks noChangeAspect="1"/>
          </p:cNvPicPr>
          <p:nvPr/>
        </p:nvPicPr>
        <p:blipFill>
          <a:blip r:embed="rId6"/>
          <a:stretch>
            <a:fillRect/>
          </a:stretch>
        </p:blipFill>
        <p:spPr>
          <a:xfrm>
            <a:off x="2743200" y="990600"/>
            <a:ext cx="6233160" cy="5234940"/>
          </a:xfrm>
          <a:prstGeom prst="rect">
            <a:avLst/>
          </a:prstGeom>
        </p:spPr>
      </p:pic>
      <p:pic>
        <p:nvPicPr>
          <p:cNvPr id="15" name="Picture 14" descr="04.gif"/>
          <p:cNvPicPr>
            <a:picLocks noChangeAspect="1"/>
          </p:cNvPicPr>
          <p:nvPr/>
        </p:nvPicPr>
        <p:blipFill>
          <a:blip r:embed="rId7"/>
          <a:stretch>
            <a:fillRect/>
          </a:stretch>
        </p:blipFill>
        <p:spPr>
          <a:xfrm>
            <a:off x="2743200" y="990600"/>
            <a:ext cx="6233160" cy="5234940"/>
          </a:xfrm>
          <a:prstGeom prst="rect">
            <a:avLst/>
          </a:prstGeom>
        </p:spPr>
      </p:pic>
      <p:pic>
        <p:nvPicPr>
          <p:cNvPr id="16" name="Picture 15" descr="05.gif"/>
          <p:cNvPicPr>
            <a:picLocks noChangeAspect="1"/>
          </p:cNvPicPr>
          <p:nvPr/>
        </p:nvPicPr>
        <p:blipFill>
          <a:blip r:embed="rId8"/>
          <a:stretch>
            <a:fillRect/>
          </a:stretch>
        </p:blipFill>
        <p:spPr>
          <a:xfrm>
            <a:off x="2743200" y="990600"/>
            <a:ext cx="6233160" cy="5234940"/>
          </a:xfrm>
          <a:prstGeom prst="rect">
            <a:avLst/>
          </a:prstGeom>
        </p:spPr>
      </p:pic>
      <p:pic>
        <p:nvPicPr>
          <p:cNvPr id="17" name="Picture 16" descr="06.gif"/>
          <p:cNvPicPr>
            <a:picLocks noChangeAspect="1"/>
          </p:cNvPicPr>
          <p:nvPr/>
        </p:nvPicPr>
        <p:blipFill>
          <a:blip r:embed="rId9"/>
          <a:stretch>
            <a:fillRect/>
          </a:stretch>
        </p:blipFill>
        <p:spPr>
          <a:xfrm>
            <a:off x="2743200" y="990600"/>
            <a:ext cx="6233160" cy="5234940"/>
          </a:xfrm>
          <a:prstGeom prst="rect">
            <a:avLst/>
          </a:prstGeom>
        </p:spPr>
      </p:pic>
      <p:pic>
        <p:nvPicPr>
          <p:cNvPr id="18" name="Picture 17" descr="07.gif"/>
          <p:cNvPicPr>
            <a:picLocks noChangeAspect="1"/>
          </p:cNvPicPr>
          <p:nvPr/>
        </p:nvPicPr>
        <p:blipFill>
          <a:blip r:embed="rId10"/>
          <a:stretch>
            <a:fillRect/>
          </a:stretch>
        </p:blipFill>
        <p:spPr>
          <a:xfrm>
            <a:off x="2743200" y="990600"/>
            <a:ext cx="6233160" cy="5234940"/>
          </a:xfrm>
          <a:prstGeom prst="rect">
            <a:avLst/>
          </a:prstGeom>
        </p:spPr>
      </p:pic>
      <p:pic>
        <p:nvPicPr>
          <p:cNvPr id="19" name="Picture 18" descr="08.gif"/>
          <p:cNvPicPr>
            <a:picLocks noChangeAspect="1"/>
          </p:cNvPicPr>
          <p:nvPr/>
        </p:nvPicPr>
        <p:blipFill>
          <a:blip r:embed="rId11"/>
          <a:stretch>
            <a:fillRect/>
          </a:stretch>
        </p:blipFill>
        <p:spPr>
          <a:xfrm>
            <a:off x="2743200" y="990600"/>
            <a:ext cx="6233160" cy="5234940"/>
          </a:xfrm>
          <a:prstGeom prst="rect">
            <a:avLst/>
          </a:prstGeom>
        </p:spPr>
      </p:pic>
      <p:pic>
        <p:nvPicPr>
          <p:cNvPr id="20" name="Picture 19" descr="09.gif"/>
          <p:cNvPicPr>
            <a:picLocks noChangeAspect="1"/>
          </p:cNvPicPr>
          <p:nvPr/>
        </p:nvPicPr>
        <p:blipFill>
          <a:blip r:embed="rId12"/>
          <a:stretch>
            <a:fillRect/>
          </a:stretch>
        </p:blipFill>
        <p:spPr>
          <a:xfrm>
            <a:off x="2743200" y="990600"/>
            <a:ext cx="6233160" cy="5234940"/>
          </a:xfrm>
          <a:prstGeom prst="rect">
            <a:avLst/>
          </a:prstGeom>
        </p:spPr>
      </p:pic>
      <p:pic>
        <p:nvPicPr>
          <p:cNvPr id="21" name="Picture 20" descr="10.gif"/>
          <p:cNvPicPr>
            <a:picLocks noChangeAspect="1"/>
          </p:cNvPicPr>
          <p:nvPr/>
        </p:nvPicPr>
        <p:blipFill>
          <a:blip r:embed="rId13"/>
          <a:stretch>
            <a:fillRect/>
          </a:stretch>
        </p:blipFill>
        <p:spPr>
          <a:xfrm>
            <a:off x="2743200" y="990600"/>
            <a:ext cx="6233160" cy="5234940"/>
          </a:xfrm>
          <a:prstGeom prst="rect">
            <a:avLst/>
          </a:prstGeom>
        </p:spPr>
      </p:pic>
      <p:pic>
        <p:nvPicPr>
          <p:cNvPr id="23" name="Picture 22" descr="11.gif"/>
          <p:cNvPicPr>
            <a:picLocks noChangeAspect="1"/>
          </p:cNvPicPr>
          <p:nvPr/>
        </p:nvPicPr>
        <p:blipFill>
          <a:blip r:embed="rId14"/>
          <a:stretch>
            <a:fillRect/>
          </a:stretch>
        </p:blipFill>
        <p:spPr>
          <a:xfrm>
            <a:off x="2743200" y="990600"/>
            <a:ext cx="6233160" cy="5234940"/>
          </a:xfrm>
          <a:prstGeom prst="rect">
            <a:avLst/>
          </a:prstGeom>
        </p:spPr>
      </p:pic>
      <p:sp>
        <p:nvSpPr>
          <p:cNvPr id="25" name="TextBox 24"/>
          <p:cNvSpPr txBox="1"/>
          <p:nvPr/>
        </p:nvSpPr>
        <p:spPr>
          <a:xfrm>
            <a:off x="0" y="2057400"/>
            <a:ext cx="2667000" cy="1477328"/>
          </a:xfrm>
          <a:prstGeom prst="rect">
            <a:avLst/>
          </a:prstGeom>
          <a:noFill/>
        </p:spPr>
        <p:txBody>
          <a:bodyPr wrap="square" rtlCol="0">
            <a:spAutoFit/>
          </a:bodyPr>
          <a:lstStyle/>
          <a:p>
            <a:pPr algn="ctr"/>
            <a:r>
              <a:rPr lang="en-GB" dirty="0" smtClean="0"/>
              <a:t>These examples show you that there is a scope and that you can play with it.</a:t>
            </a:r>
          </a:p>
          <a:p>
            <a:pPr algn="ctr"/>
            <a:endParaRPr lang="en-GB" dirty="0" smtClean="0"/>
          </a:p>
          <a:p>
            <a:pPr algn="ctr"/>
            <a:r>
              <a:rPr lang="en-GB" dirty="0" smtClean="0"/>
              <a:t>In practice, you rarely will.</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7</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Basics of </a:t>
            </a:r>
            <a:r>
              <a:rPr lang="fr-FR" sz="3200" b="1" dirty="0" err="1" smtClean="0">
                <a:effectLst>
                  <a:outerShdw blurRad="38100" dist="38100" dir="2700000" algn="tl">
                    <a:srgbClr val="C0C0C0"/>
                  </a:outerShdw>
                </a:effectLst>
              </a:rPr>
              <a:t>writing</a:t>
            </a:r>
            <a:r>
              <a:rPr lang="fr-FR" sz="3200" b="1" dirty="0" smtClean="0">
                <a:effectLst>
                  <a:outerShdw blurRad="38100" dist="38100" dir="2700000" algn="tl">
                    <a:srgbClr val="C0C0C0"/>
                  </a:outerShdw>
                </a:effectLst>
              </a:rPr>
              <a:t> and running a script</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1.gif"/>
          <p:cNvPicPr>
            <a:picLocks noChangeAspect="1"/>
          </p:cNvPicPr>
          <p:nvPr/>
        </p:nvPicPr>
        <p:blipFill>
          <a:blip r:embed="rId3"/>
          <a:stretch>
            <a:fillRect/>
          </a:stretch>
        </p:blipFill>
        <p:spPr>
          <a:xfrm>
            <a:off x="2819400" y="990600"/>
            <a:ext cx="6233160" cy="5234940"/>
          </a:xfrm>
          <a:prstGeom prst="rect">
            <a:avLst/>
          </a:prstGeom>
        </p:spPr>
      </p:pic>
      <p:pic>
        <p:nvPicPr>
          <p:cNvPr id="11" name="Picture 10" descr="2.gif"/>
          <p:cNvPicPr>
            <a:picLocks noChangeAspect="1"/>
          </p:cNvPicPr>
          <p:nvPr/>
        </p:nvPicPr>
        <p:blipFill>
          <a:blip r:embed="rId4"/>
          <a:stretch>
            <a:fillRect/>
          </a:stretch>
        </p:blipFill>
        <p:spPr>
          <a:xfrm>
            <a:off x="2819400" y="990600"/>
            <a:ext cx="6233160" cy="5234940"/>
          </a:xfrm>
          <a:prstGeom prst="rect">
            <a:avLst/>
          </a:prstGeom>
        </p:spPr>
      </p:pic>
      <p:sp>
        <p:nvSpPr>
          <p:cNvPr id="12" name="TextBox 11"/>
          <p:cNvSpPr txBox="1"/>
          <p:nvPr/>
        </p:nvSpPr>
        <p:spPr>
          <a:xfrm>
            <a:off x="4107180" y="3670875"/>
            <a:ext cx="4800600" cy="1384995"/>
          </a:xfrm>
          <a:prstGeom prst="rect">
            <a:avLst/>
          </a:prstGeom>
          <a:noFill/>
        </p:spPr>
        <p:txBody>
          <a:bodyPr wrap="square" rtlCol="0">
            <a:spAutoFit/>
          </a:bodyPr>
          <a:lstStyle/>
          <a:p>
            <a:pPr algn="ctr"/>
            <a:r>
              <a:rPr lang="en-GB" sz="2800" dirty="0" smtClean="0">
                <a:solidFill>
                  <a:schemeClr val="bg1"/>
                </a:solidFill>
              </a:rPr>
              <a:t>You can install graphical editors such as </a:t>
            </a:r>
            <a:r>
              <a:rPr lang="en-GB" sz="2800" b="1" dirty="0" err="1" smtClean="0">
                <a:solidFill>
                  <a:schemeClr val="bg1"/>
                </a:solidFill>
              </a:rPr>
              <a:t>emacs</a:t>
            </a:r>
            <a:r>
              <a:rPr lang="en-GB" sz="2800" dirty="0" smtClean="0">
                <a:solidFill>
                  <a:schemeClr val="bg1"/>
                </a:solidFill>
              </a:rPr>
              <a:t> or </a:t>
            </a:r>
            <a:r>
              <a:rPr lang="en-GB" sz="2800" b="1" dirty="0" err="1" smtClean="0">
                <a:solidFill>
                  <a:schemeClr val="bg1"/>
                </a:solidFill>
              </a:rPr>
              <a:t>Kdevelop</a:t>
            </a:r>
            <a:endParaRPr lang="en-GB" sz="2800" b="1" dirty="0" smtClean="0">
              <a:solidFill>
                <a:schemeClr val="bg1"/>
              </a:solidFill>
            </a:endParaRPr>
          </a:p>
          <a:p>
            <a:pPr algn="ctr"/>
            <a:r>
              <a:rPr lang="en-GB" sz="2800" dirty="0" smtClean="0">
                <a:solidFill>
                  <a:schemeClr val="bg1"/>
                </a:solidFill>
              </a:rPr>
              <a:t>(using </a:t>
            </a:r>
            <a:r>
              <a:rPr lang="en-GB" sz="2800" dirty="0" smtClean="0">
                <a:solidFill>
                  <a:srgbClr val="FFFF00"/>
                </a:solidFill>
              </a:rPr>
              <a:t>apt-get install</a:t>
            </a:r>
            <a:r>
              <a:rPr lang="en-GB" sz="2800" dirty="0" smtClean="0">
                <a:solidFill>
                  <a:schemeClr val="bg1"/>
                </a:solidFill>
              </a:rPr>
              <a:t>)</a:t>
            </a:r>
            <a:endParaRPr lang="en-GB" sz="2800" dirty="0">
              <a:solidFill>
                <a:schemeClr val="bg1"/>
              </a:solidFill>
            </a:endParaRPr>
          </a:p>
        </p:txBody>
      </p:sp>
      <p:pic>
        <p:nvPicPr>
          <p:cNvPr id="13" name="Picture 12" descr="3.gif"/>
          <p:cNvPicPr>
            <a:picLocks noChangeAspect="1"/>
          </p:cNvPicPr>
          <p:nvPr/>
        </p:nvPicPr>
        <p:blipFill>
          <a:blip r:embed="rId5"/>
          <a:stretch>
            <a:fillRect/>
          </a:stretch>
        </p:blipFill>
        <p:spPr>
          <a:xfrm>
            <a:off x="2819400" y="990600"/>
            <a:ext cx="6233160" cy="5234940"/>
          </a:xfrm>
          <a:prstGeom prst="rect">
            <a:avLst/>
          </a:prstGeom>
        </p:spPr>
      </p:pic>
      <p:sp>
        <p:nvSpPr>
          <p:cNvPr id="14" name="TextBox 13"/>
          <p:cNvSpPr txBox="1"/>
          <p:nvPr/>
        </p:nvSpPr>
        <p:spPr>
          <a:xfrm>
            <a:off x="2964180" y="2248138"/>
            <a:ext cx="5943600" cy="369332"/>
          </a:xfrm>
          <a:prstGeom prst="rect">
            <a:avLst/>
          </a:prstGeom>
          <a:noFill/>
        </p:spPr>
        <p:txBody>
          <a:bodyPr wrap="square" rtlCol="0">
            <a:spAutoFit/>
          </a:bodyPr>
          <a:lstStyle/>
          <a:p>
            <a:r>
              <a:rPr lang="en-GB" dirty="0" smtClean="0">
                <a:solidFill>
                  <a:schemeClr val="bg1"/>
                </a:solidFill>
              </a:rPr>
              <a:t>There are also editors accessible from the Shell: vi, and </a:t>
            </a:r>
            <a:r>
              <a:rPr lang="en-GB" dirty="0" err="1" smtClean="0">
                <a:solidFill>
                  <a:schemeClr val="bg1"/>
                </a:solidFill>
              </a:rPr>
              <a:t>nano</a:t>
            </a:r>
            <a:r>
              <a:rPr lang="en-GB" dirty="0" smtClean="0">
                <a:solidFill>
                  <a:schemeClr val="bg1"/>
                </a:solidFill>
              </a:rPr>
              <a:t>.</a:t>
            </a:r>
            <a:endParaRPr lang="en-GB" dirty="0">
              <a:solidFill>
                <a:schemeClr val="bg1"/>
              </a:solidFill>
            </a:endParaRPr>
          </a:p>
        </p:txBody>
      </p:sp>
      <p:sp>
        <p:nvSpPr>
          <p:cNvPr id="15" name="Rectangle 14"/>
          <p:cNvSpPr/>
          <p:nvPr/>
        </p:nvSpPr>
        <p:spPr>
          <a:xfrm>
            <a:off x="5631180" y="2846070"/>
            <a:ext cx="9144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6545580" y="2781538"/>
            <a:ext cx="2438400" cy="369332"/>
          </a:xfrm>
          <a:prstGeom prst="rect">
            <a:avLst/>
          </a:prstGeom>
          <a:noFill/>
        </p:spPr>
        <p:txBody>
          <a:bodyPr wrap="square" rtlCol="0">
            <a:spAutoFit/>
          </a:bodyPr>
          <a:lstStyle/>
          <a:p>
            <a:r>
              <a:rPr lang="en-GB" dirty="0" smtClean="0">
                <a:solidFill>
                  <a:schemeClr val="bg1"/>
                </a:solidFill>
              </a:rPr>
              <a:t>You need to install vim</a:t>
            </a:r>
            <a:endParaRPr lang="en-GB" dirty="0">
              <a:solidFill>
                <a:schemeClr val="bg1"/>
              </a:solidFill>
            </a:endParaRPr>
          </a:p>
        </p:txBody>
      </p:sp>
      <p:pic>
        <p:nvPicPr>
          <p:cNvPr id="17" name="Picture 16" descr="4.gif"/>
          <p:cNvPicPr>
            <a:picLocks noChangeAspect="1"/>
          </p:cNvPicPr>
          <p:nvPr/>
        </p:nvPicPr>
        <p:blipFill>
          <a:blip r:embed="rId6"/>
          <a:stretch>
            <a:fillRect/>
          </a:stretch>
        </p:blipFill>
        <p:spPr>
          <a:xfrm>
            <a:off x="2819400" y="990600"/>
            <a:ext cx="6233160" cy="5234940"/>
          </a:xfrm>
          <a:prstGeom prst="rect">
            <a:avLst/>
          </a:prstGeom>
        </p:spPr>
      </p:pic>
      <p:sp>
        <p:nvSpPr>
          <p:cNvPr id="18" name="TextBox 17"/>
          <p:cNvSpPr txBox="1"/>
          <p:nvPr/>
        </p:nvSpPr>
        <p:spPr>
          <a:xfrm>
            <a:off x="3124200" y="3429000"/>
            <a:ext cx="5410200" cy="369332"/>
          </a:xfrm>
          <a:prstGeom prst="rect">
            <a:avLst/>
          </a:prstGeom>
          <a:noFill/>
        </p:spPr>
        <p:txBody>
          <a:bodyPr wrap="square" rtlCol="0">
            <a:spAutoFit/>
          </a:bodyPr>
          <a:lstStyle/>
          <a:p>
            <a:pPr algn="ctr"/>
            <a:r>
              <a:rPr lang="en-GB" dirty="0" err="1" smtClean="0">
                <a:solidFill>
                  <a:schemeClr val="bg1"/>
                </a:solidFill>
              </a:rPr>
              <a:t>Ctrl+X</a:t>
            </a:r>
            <a:r>
              <a:rPr lang="en-GB" dirty="0" smtClean="0">
                <a:solidFill>
                  <a:schemeClr val="bg1"/>
                </a:solidFill>
              </a:rPr>
              <a:t> is how you get out of this... </a:t>
            </a:r>
            <a:endParaRPr lang="en-GB" dirty="0">
              <a:solidFill>
                <a:schemeClr val="bg1"/>
              </a:solidFill>
            </a:endParaRPr>
          </a:p>
        </p:txBody>
      </p:sp>
      <p:sp>
        <p:nvSpPr>
          <p:cNvPr id="19" name="TextBox 18"/>
          <p:cNvSpPr txBox="1"/>
          <p:nvPr/>
        </p:nvSpPr>
        <p:spPr>
          <a:xfrm>
            <a:off x="0" y="1334869"/>
            <a:ext cx="2819400" cy="1200329"/>
          </a:xfrm>
          <a:prstGeom prst="rect">
            <a:avLst/>
          </a:prstGeom>
          <a:noFill/>
        </p:spPr>
        <p:txBody>
          <a:bodyPr wrap="square" rtlCol="0">
            <a:spAutoFit/>
          </a:bodyPr>
          <a:lstStyle/>
          <a:p>
            <a:pPr algn="ctr"/>
            <a:r>
              <a:rPr lang="en-GB" dirty="0" smtClean="0"/>
              <a:t>To be productive, it’s still better to use a graphical editor. They have keyboard shortcuts </a:t>
            </a:r>
            <a:r>
              <a:rPr lang="en-GB" i="1" dirty="0" smtClean="0">
                <a:solidFill>
                  <a:srgbClr val="FF0000"/>
                </a:solidFill>
              </a:rPr>
              <a:t>AND a mouse</a:t>
            </a:r>
            <a:r>
              <a:rPr lang="en-GB" dirty="0" smtClean="0"/>
              <a:t>!!</a:t>
            </a:r>
            <a:endParaRPr lang="en-GB" dirty="0"/>
          </a:p>
        </p:txBody>
      </p:sp>
      <p:sp>
        <p:nvSpPr>
          <p:cNvPr id="20" name="TextBox 19"/>
          <p:cNvSpPr txBox="1"/>
          <p:nvPr/>
        </p:nvSpPr>
        <p:spPr>
          <a:xfrm>
            <a:off x="0" y="3239869"/>
            <a:ext cx="2819400" cy="923330"/>
          </a:xfrm>
          <a:prstGeom prst="rect">
            <a:avLst/>
          </a:prstGeom>
          <a:noFill/>
        </p:spPr>
        <p:txBody>
          <a:bodyPr wrap="square" rtlCol="0">
            <a:spAutoFit/>
          </a:bodyPr>
          <a:lstStyle/>
          <a:p>
            <a:pPr algn="ctr"/>
            <a:r>
              <a:rPr lang="en-GB" dirty="0" smtClean="0"/>
              <a:t>If you’re </a:t>
            </a:r>
            <a:r>
              <a:rPr lang="en-GB" dirty="0" smtClean="0">
                <a:solidFill>
                  <a:srgbClr val="FF0000"/>
                </a:solidFill>
              </a:rPr>
              <a:t>remotely logged </a:t>
            </a:r>
            <a:r>
              <a:rPr lang="en-GB" dirty="0" smtClean="0"/>
              <a:t>on a machine and need to edit a script, then use </a:t>
            </a:r>
            <a:r>
              <a:rPr lang="en-GB" dirty="0" smtClean="0">
                <a:solidFill>
                  <a:srgbClr val="FF0000"/>
                </a:solidFill>
              </a:rPr>
              <a:t>vim/</a:t>
            </a:r>
            <a:r>
              <a:rPr lang="en-GB" dirty="0" err="1" smtClean="0">
                <a:solidFill>
                  <a:srgbClr val="FF0000"/>
                </a:solidFill>
              </a:rPr>
              <a:t>nano</a:t>
            </a:r>
            <a:endParaRPr lang="en-GB" dirty="0">
              <a:solidFill>
                <a:srgbClr val="FF0000"/>
              </a:solidFill>
            </a:endParaRPr>
          </a:p>
        </p:txBody>
      </p:sp>
      <p:sp>
        <p:nvSpPr>
          <p:cNvPr id="21" name="TextBox 20"/>
          <p:cNvSpPr txBox="1"/>
          <p:nvPr/>
        </p:nvSpPr>
        <p:spPr>
          <a:xfrm>
            <a:off x="0" y="4840069"/>
            <a:ext cx="2819400" cy="646331"/>
          </a:xfrm>
          <a:prstGeom prst="rect">
            <a:avLst/>
          </a:prstGeom>
          <a:noFill/>
        </p:spPr>
        <p:txBody>
          <a:bodyPr wrap="square" rtlCol="0">
            <a:spAutoFit/>
          </a:bodyPr>
          <a:lstStyle/>
          <a:p>
            <a:pPr algn="ctr"/>
            <a:r>
              <a:rPr lang="en-GB" dirty="0" smtClean="0"/>
              <a:t>I’ll give examples using a variety of editors.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animBg="1"/>
      <p:bldP spid="16" grpId="0"/>
      <p:bldP spid="18" grpId="0"/>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check-list.jpg"/>
          <p:cNvPicPr>
            <a:picLocks noChangeAspect="1"/>
          </p:cNvPicPr>
          <p:nvPr/>
        </p:nvPicPr>
        <p:blipFill>
          <a:blip r:embed="rId2" cstate="print"/>
          <a:stretch>
            <a:fillRect/>
          </a:stretch>
        </p:blipFill>
        <p:spPr>
          <a:xfrm>
            <a:off x="76200" y="4495800"/>
            <a:ext cx="2819400" cy="1876279"/>
          </a:xfrm>
          <a:prstGeom prst="rect">
            <a:avLst/>
          </a:prstGeom>
        </p:spPr>
      </p:pic>
      <p:pic>
        <p:nvPicPr>
          <p:cNvPr id="7" name="Picture 6" descr="banner.gif"/>
          <p:cNvPicPr>
            <a:picLocks noChangeAspect="1"/>
          </p:cNvPicPr>
          <p:nvPr/>
        </p:nvPicPr>
        <p:blipFill>
          <a:blip r:embed="rId3"/>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8</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Basics of </a:t>
            </a:r>
            <a:r>
              <a:rPr lang="fr-FR" sz="3200" b="1" dirty="0" err="1" smtClean="0">
                <a:effectLst>
                  <a:outerShdw blurRad="38100" dist="38100" dir="2700000" algn="tl">
                    <a:srgbClr val="C0C0C0"/>
                  </a:outerShdw>
                </a:effectLst>
              </a:rPr>
              <a:t>writing</a:t>
            </a:r>
            <a:r>
              <a:rPr lang="fr-FR" sz="3200" b="1" dirty="0" smtClean="0">
                <a:effectLst>
                  <a:outerShdw blurRad="38100" dist="38100" dir="2700000" algn="tl">
                    <a:srgbClr val="C0C0C0"/>
                  </a:outerShdw>
                </a:effectLst>
              </a:rPr>
              <a:t> and running a script</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22" name="Picture 21" descr="01.gif"/>
          <p:cNvPicPr>
            <a:picLocks noChangeAspect="1"/>
          </p:cNvPicPr>
          <p:nvPr/>
        </p:nvPicPr>
        <p:blipFill>
          <a:blip r:embed="rId4"/>
          <a:stretch>
            <a:fillRect/>
          </a:stretch>
        </p:blipFill>
        <p:spPr>
          <a:xfrm>
            <a:off x="2895600" y="990600"/>
            <a:ext cx="6233160" cy="5234940"/>
          </a:xfrm>
          <a:prstGeom prst="rect">
            <a:avLst/>
          </a:prstGeom>
        </p:spPr>
      </p:pic>
      <p:pic>
        <p:nvPicPr>
          <p:cNvPr id="23" name="Picture 22" descr="02.gif"/>
          <p:cNvPicPr>
            <a:picLocks noChangeAspect="1"/>
          </p:cNvPicPr>
          <p:nvPr/>
        </p:nvPicPr>
        <p:blipFill>
          <a:blip r:embed="rId5"/>
          <a:stretch>
            <a:fillRect/>
          </a:stretch>
        </p:blipFill>
        <p:spPr>
          <a:xfrm>
            <a:off x="2895600" y="990600"/>
            <a:ext cx="6233160" cy="5234940"/>
          </a:xfrm>
          <a:prstGeom prst="rect">
            <a:avLst/>
          </a:prstGeom>
        </p:spPr>
      </p:pic>
      <p:pic>
        <p:nvPicPr>
          <p:cNvPr id="24" name="Picture 23" descr="03.gif"/>
          <p:cNvPicPr>
            <a:picLocks noChangeAspect="1"/>
          </p:cNvPicPr>
          <p:nvPr/>
        </p:nvPicPr>
        <p:blipFill>
          <a:blip r:embed="rId6"/>
          <a:stretch>
            <a:fillRect/>
          </a:stretch>
        </p:blipFill>
        <p:spPr>
          <a:xfrm>
            <a:off x="2895600" y="990600"/>
            <a:ext cx="6233160" cy="5234940"/>
          </a:xfrm>
          <a:prstGeom prst="rect">
            <a:avLst/>
          </a:prstGeom>
        </p:spPr>
      </p:pic>
      <p:pic>
        <p:nvPicPr>
          <p:cNvPr id="25" name="Picture 24" descr="04.gif"/>
          <p:cNvPicPr>
            <a:picLocks noChangeAspect="1"/>
          </p:cNvPicPr>
          <p:nvPr/>
        </p:nvPicPr>
        <p:blipFill>
          <a:blip r:embed="rId7"/>
          <a:stretch>
            <a:fillRect/>
          </a:stretch>
        </p:blipFill>
        <p:spPr>
          <a:xfrm>
            <a:off x="2895600" y="990600"/>
            <a:ext cx="6233160" cy="5234940"/>
          </a:xfrm>
          <a:prstGeom prst="rect">
            <a:avLst/>
          </a:prstGeom>
        </p:spPr>
      </p:pic>
      <p:pic>
        <p:nvPicPr>
          <p:cNvPr id="33" name="Picture 32" descr="06.gif"/>
          <p:cNvPicPr>
            <a:picLocks noChangeAspect="1"/>
          </p:cNvPicPr>
          <p:nvPr/>
        </p:nvPicPr>
        <p:blipFill>
          <a:blip r:embed="rId8"/>
          <a:stretch>
            <a:fillRect/>
          </a:stretch>
        </p:blipFill>
        <p:spPr>
          <a:xfrm>
            <a:off x="2895600" y="990600"/>
            <a:ext cx="6233160" cy="5234940"/>
          </a:xfrm>
          <a:prstGeom prst="rect">
            <a:avLst/>
          </a:prstGeom>
        </p:spPr>
      </p:pic>
      <p:pic>
        <p:nvPicPr>
          <p:cNvPr id="34" name="Picture 33" descr="07.gif"/>
          <p:cNvPicPr>
            <a:picLocks noChangeAspect="1"/>
          </p:cNvPicPr>
          <p:nvPr/>
        </p:nvPicPr>
        <p:blipFill>
          <a:blip r:embed="rId9"/>
          <a:stretch>
            <a:fillRect/>
          </a:stretch>
        </p:blipFill>
        <p:spPr>
          <a:xfrm>
            <a:off x="2895600" y="990600"/>
            <a:ext cx="6233160" cy="5234940"/>
          </a:xfrm>
          <a:prstGeom prst="rect">
            <a:avLst/>
          </a:prstGeom>
        </p:spPr>
      </p:pic>
      <p:pic>
        <p:nvPicPr>
          <p:cNvPr id="35" name="Picture 34" descr="08.gif"/>
          <p:cNvPicPr>
            <a:picLocks noChangeAspect="1"/>
          </p:cNvPicPr>
          <p:nvPr/>
        </p:nvPicPr>
        <p:blipFill>
          <a:blip r:embed="rId10"/>
          <a:stretch>
            <a:fillRect/>
          </a:stretch>
        </p:blipFill>
        <p:spPr>
          <a:xfrm>
            <a:off x="2895600" y="990600"/>
            <a:ext cx="6233160" cy="5234940"/>
          </a:xfrm>
          <a:prstGeom prst="rect">
            <a:avLst/>
          </a:prstGeom>
        </p:spPr>
      </p:pic>
      <p:pic>
        <p:nvPicPr>
          <p:cNvPr id="36" name="Picture 35" descr="09.gif"/>
          <p:cNvPicPr>
            <a:picLocks noChangeAspect="1"/>
          </p:cNvPicPr>
          <p:nvPr/>
        </p:nvPicPr>
        <p:blipFill>
          <a:blip r:embed="rId11"/>
          <a:stretch>
            <a:fillRect/>
          </a:stretch>
        </p:blipFill>
        <p:spPr>
          <a:xfrm>
            <a:off x="2895600" y="990600"/>
            <a:ext cx="6233160" cy="5234940"/>
          </a:xfrm>
          <a:prstGeom prst="rect">
            <a:avLst/>
          </a:prstGeom>
        </p:spPr>
      </p:pic>
      <p:pic>
        <p:nvPicPr>
          <p:cNvPr id="37" name="Picture 36" descr="10.gif"/>
          <p:cNvPicPr>
            <a:picLocks noChangeAspect="1"/>
          </p:cNvPicPr>
          <p:nvPr/>
        </p:nvPicPr>
        <p:blipFill>
          <a:blip r:embed="rId12"/>
          <a:stretch>
            <a:fillRect/>
          </a:stretch>
        </p:blipFill>
        <p:spPr>
          <a:xfrm>
            <a:off x="2895600" y="990600"/>
            <a:ext cx="6233160" cy="5234940"/>
          </a:xfrm>
          <a:prstGeom prst="rect">
            <a:avLst/>
          </a:prstGeom>
        </p:spPr>
      </p:pic>
      <p:pic>
        <p:nvPicPr>
          <p:cNvPr id="38" name="Picture 37" descr="11.gif"/>
          <p:cNvPicPr>
            <a:picLocks noChangeAspect="1"/>
          </p:cNvPicPr>
          <p:nvPr/>
        </p:nvPicPr>
        <p:blipFill>
          <a:blip r:embed="rId13"/>
          <a:stretch>
            <a:fillRect/>
          </a:stretch>
        </p:blipFill>
        <p:spPr>
          <a:xfrm>
            <a:off x="2895600" y="990600"/>
            <a:ext cx="6233160" cy="5234940"/>
          </a:xfrm>
          <a:prstGeom prst="rect">
            <a:avLst/>
          </a:prstGeom>
        </p:spPr>
      </p:pic>
      <p:sp>
        <p:nvSpPr>
          <p:cNvPr id="39" name="TextBox 38"/>
          <p:cNvSpPr txBox="1"/>
          <p:nvPr/>
        </p:nvSpPr>
        <p:spPr>
          <a:xfrm>
            <a:off x="0" y="1143000"/>
            <a:ext cx="3048000" cy="3416320"/>
          </a:xfrm>
          <a:prstGeom prst="rect">
            <a:avLst/>
          </a:prstGeom>
          <a:noFill/>
        </p:spPr>
        <p:txBody>
          <a:bodyPr wrap="square" rtlCol="0">
            <a:spAutoFit/>
          </a:bodyPr>
          <a:lstStyle/>
          <a:p>
            <a:r>
              <a:rPr lang="en-GB" dirty="0" smtClean="0"/>
              <a:t>Top line of your file must be</a:t>
            </a:r>
          </a:p>
          <a:p>
            <a:r>
              <a:rPr lang="en-GB" dirty="0" smtClean="0"/>
              <a:t>#!/bin/bash</a:t>
            </a:r>
          </a:p>
          <a:p>
            <a:endParaRPr lang="en-GB" dirty="0" smtClean="0"/>
          </a:p>
          <a:p>
            <a:endParaRPr lang="en-GB" dirty="0" smtClean="0"/>
          </a:p>
          <a:p>
            <a:endParaRPr lang="en-GB" dirty="0" smtClean="0"/>
          </a:p>
          <a:p>
            <a:endParaRPr lang="en-GB" dirty="0" smtClean="0"/>
          </a:p>
          <a:p>
            <a:r>
              <a:rPr lang="en-GB" dirty="0" smtClean="0"/>
              <a:t>The file should be saved with the extension .</a:t>
            </a:r>
            <a:r>
              <a:rPr lang="en-GB" dirty="0" err="1" smtClean="0"/>
              <a:t>sh</a:t>
            </a:r>
            <a:endParaRPr lang="en-GB" dirty="0" smtClean="0"/>
          </a:p>
          <a:p>
            <a:endParaRPr lang="en-GB" dirty="0" smtClean="0"/>
          </a:p>
          <a:p>
            <a:r>
              <a:rPr lang="en-GB" dirty="0" smtClean="0"/>
              <a:t>Add permissions: </a:t>
            </a:r>
            <a:r>
              <a:rPr lang="en-GB" dirty="0" err="1" smtClean="0"/>
              <a:t>chmod</a:t>
            </a:r>
            <a:r>
              <a:rPr lang="en-GB" dirty="0" smtClean="0"/>
              <a:t> +x</a:t>
            </a:r>
          </a:p>
          <a:p>
            <a:endParaRPr lang="en-GB" dirty="0" smtClean="0"/>
          </a:p>
          <a:p>
            <a:r>
              <a:rPr lang="en-GB" dirty="0" smtClean="0"/>
              <a:t>Call it like ./name.sh</a:t>
            </a:r>
            <a:endParaRPr lang="en-GB" dirty="0"/>
          </a:p>
        </p:txBody>
      </p:sp>
      <p:cxnSp>
        <p:nvCxnSpPr>
          <p:cNvPr id="21" name="Straight Arrow Connector 20"/>
          <p:cNvCxnSpPr/>
          <p:nvPr/>
        </p:nvCxnSpPr>
        <p:spPr>
          <a:xfrm rot="5400000" flipH="1" flipV="1">
            <a:off x="0" y="1828800"/>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152400" y="1981200"/>
            <a:ext cx="304800" cy="228600"/>
          </a:xfrm>
          <a:prstGeom prst="line">
            <a:avLst/>
          </a:prstGeom>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457200" y="2057400"/>
            <a:ext cx="2438400" cy="369332"/>
          </a:xfrm>
          <a:prstGeom prst="rect">
            <a:avLst/>
          </a:prstGeom>
          <a:noFill/>
        </p:spPr>
        <p:txBody>
          <a:bodyPr wrap="square" rtlCol="0">
            <a:spAutoFit/>
          </a:bodyPr>
          <a:lstStyle/>
          <a:p>
            <a:r>
              <a:rPr lang="en-GB" dirty="0" smtClean="0"/>
              <a:t># is a comment</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nner.gif"/>
          <p:cNvPicPr>
            <a:picLocks noChangeAspect="1"/>
          </p:cNvPicPr>
          <p:nvPr/>
        </p:nvPicPr>
        <p:blipFill>
          <a:blip r:embed="rId2"/>
          <a:stretch>
            <a:fillRect/>
          </a:stretch>
        </p:blipFill>
        <p:spPr>
          <a:xfrm>
            <a:off x="0" y="6259173"/>
            <a:ext cx="9144000" cy="598827"/>
          </a:xfrm>
          <a:prstGeom prst="rect">
            <a:avLst/>
          </a:prstGeom>
        </p:spPr>
      </p:pic>
      <p:sp>
        <p:nvSpPr>
          <p:cNvPr id="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Shell </a:t>
            </a:r>
            <a:r>
              <a:rPr lang="fr-FR" dirty="0" err="1" smtClean="0"/>
              <a:t>programming</a:t>
            </a:r>
            <a:r>
              <a:rPr lang="fr-FR" dirty="0" smtClean="0"/>
              <a:t>: variables and </a:t>
            </a:r>
            <a:r>
              <a:rPr lang="fr-FR" dirty="0" err="1" smtClean="0"/>
              <a:t>conditionals</a:t>
            </a:r>
            <a:endParaRPr lang="fr-FR" dirty="0"/>
          </a:p>
        </p:txBody>
      </p:sp>
      <p:sp>
        <p:nvSpPr>
          <p:cNvPr id="10" name="TextBox 9"/>
          <p:cNvSpPr txBox="1"/>
          <p:nvPr/>
        </p:nvSpPr>
        <p:spPr>
          <a:xfrm>
            <a:off x="8001000" y="6336268"/>
            <a:ext cx="1143000" cy="369332"/>
          </a:xfrm>
          <a:prstGeom prst="rect">
            <a:avLst/>
          </a:prstGeom>
          <a:noFill/>
        </p:spPr>
        <p:txBody>
          <a:bodyPr wrap="square" rtlCol="0">
            <a:spAutoFit/>
          </a:bodyPr>
          <a:lstStyle/>
          <a:p>
            <a:pPr algn="r"/>
            <a:r>
              <a:rPr lang="fr-CA" dirty="0" smtClean="0"/>
              <a:t>9</a:t>
            </a:r>
            <a:endParaRPr lang="fr-CA" dirty="0"/>
          </a:p>
        </p:txBody>
      </p:sp>
      <p:sp>
        <p:nvSpPr>
          <p:cNvPr id="75" name="Text Box 4"/>
          <p:cNvSpPr txBox="1">
            <a:spLocks noChangeArrowheads="1"/>
          </p:cNvSpPr>
          <p:nvPr/>
        </p:nvSpPr>
        <p:spPr bwMode="auto">
          <a:xfrm>
            <a:off x="0" y="228600"/>
            <a:ext cx="9144000" cy="579438"/>
          </a:xfrm>
          <a:prstGeom prst="rect">
            <a:avLst/>
          </a:prstGeom>
          <a:noFill/>
          <a:ln w="9525">
            <a:noFill/>
            <a:miter lim="800000"/>
            <a:headEnd/>
            <a:tailEnd/>
          </a:ln>
          <a:effectLst/>
        </p:spPr>
        <p:txBody>
          <a:bodyPr wrap="square">
            <a:spAutoFit/>
          </a:bodyPr>
          <a:lstStyle/>
          <a:p>
            <a:pPr algn="ctr">
              <a:spcBef>
                <a:spcPct val="50000"/>
              </a:spcBef>
            </a:pPr>
            <a:r>
              <a:rPr lang="fr-FR" sz="3200" b="1" dirty="0" smtClean="0">
                <a:effectLst>
                  <a:outerShdw blurRad="38100" dist="38100" dir="2700000" algn="tl">
                    <a:srgbClr val="C0C0C0"/>
                  </a:outerShdw>
                </a:effectLst>
              </a:rPr>
              <a:t>Basics of </a:t>
            </a:r>
            <a:r>
              <a:rPr lang="fr-FR" sz="3200" b="1" dirty="0" err="1" smtClean="0">
                <a:effectLst>
                  <a:outerShdw blurRad="38100" dist="38100" dir="2700000" algn="tl">
                    <a:srgbClr val="C0C0C0"/>
                  </a:outerShdw>
                </a:effectLst>
              </a:rPr>
              <a:t>writing</a:t>
            </a:r>
            <a:r>
              <a:rPr lang="fr-FR" sz="3200" b="1" dirty="0" smtClean="0">
                <a:effectLst>
                  <a:outerShdw blurRad="38100" dist="38100" dir="2700000" algn="tl">
                    <a:srgbClr val="C0C0C0"/>
                  </a:outerShdw>
                </a:effectLst>
              </a:rPr>
              <a:t> and running a script</a:t>
            </a:r>
            <a:endParaRPr lang="fr-FR" sz="3200" b="1" dirty="0">
              <a:effectLst>
                <a:outerShdw blurRad="38100" dist="38100" dir="2700000" algn="tl">
                  <a:srgbClr val="C0C0C0"/>
                </a:outerShdw>
              </a:effectLst>
            </a:endParaRPr>
          </a:p>
        </p:txBody>
      </p:sp>
      <p:cxnSp>
        <p:nvCxnSpPr>
          <p:cNvPr id="76" name="Straight Connector 75"/>
          <p:cNvCxnSpPr/>
          <p:nvPr/>
        </p:nvCxnSpPr>
        <p:spPr>
          <a:xfrm>
            <a:off x="533400" y="152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9144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01.gif"/>
          <p:cNvPicPr>
            <a:picLocks noChangeAspect="1"/>
          </p:cNvPicPr>
          <p:nvPr/>
        </p:nvPicPr>
        <p:blipFill>
          <a:blip r:embed="rId3"/>
          <a:stretch>
            <a:fillRect/>
          </a:stretch>
        </p:blipFill>
        <p:spPr>
          <a:xfrm>
            <a:off x="2895600" y="990600"/>
            <a:ext cx="6233160" cy="5234940"/>
          </a:xfrm>
          <a:prstGeom prst="rect">
            <a:avLst/>
          </a:prstGeom>
        </p:spPr>
      </p:pic>
      <p:pic>
        <p:nvPicPr>
          <p:cNvPr id="11" name="Picture 10" descr="02.gif"/>
          <p:cNvPicPr>
            <a:picLocks noChangeAspect="1"/>
          </p:cNvPicPr>
          <p:nvPr/>
        </p:nvPicPr>
        <p:blipFill>
          <a:blip r:embed="rId4"/>
          <a:stretch>
            <a:fillRect/>
          </a:stretch>
        </p:blipFill>
        <p:spPr>
          <a:xfrm>
            <a:off x="2895600" y="990600"/>
            <a:ext cx="6233160" cy="5234940"/>
          </a:xfrm>
          <a:prstGeom prst="rect">
            <a:avLst/>
          </a:prstGeom>
        </p:spPr>
      </p:pic>
      <p:pic>
        <p:nvPicPr>
          <p:cNvPr id="12" name="Picture 11" descr="03.gif"/>
          <p:cNvPicPr>
            <a:picLocks noChangeAspect="1"/>
          </p:cNvPicPr>
          <p:nvPr/>
        </p:nvPicPr>
        <p:blipFill>
          <a:blip r:embed="rId5"/>
          <a:stretch>
            <a:fillRect/>
          </a:stretch>
        </p:blipFill>
        <p:spPr>
          <a:xfrm>
            <a:off x="2895600" y="990600"/>
            <a:ext cx="6233160" cy="5234940"/>
          </a:xfrm>
          <a:prstGeom prst="rect">
            <a:avLst/>
          </a:prstGeom>
        </p:spPr>
      </p:pic>
      <p:pic>
        <p:nvPicPr>
          <p:cNvPr id="13" name="Picture 12" descr="04.gif"/>
          <p:cNvPicPr>
            <a:picLocks noChangeAspect="1"/>
          </p:cNvPicPr>
          <p:nvPr/>
        </p:nvPicPr>
        <p:blipFill>
          <a:blip r:embed="rId6"/>
          <a:stretch>
            <a:fillRect/>
          </a:stretch>
        </p:blipFill>
        <p:spPr>
          <a:xfrm>
            <a:off x="2895600" y="990600"/>
            <a:ext cx="6233160" cy="5234940"/>
          </a:xfrm>
          <a:prstGeom prst="rect">
            <a:avLst/>
          </a:prstGeom>
        </p:spPr>
      </p:pic>
      <p:pic>
        <p:nvPicPr>
          <p:cNvPr id="14" name="Picture 13" descr="05.gif"/>
          <p:cNvPicPr>
            <a:picLocks noChangeAspect="1"/>
          </p:cNvPicPr>
          <p:nvPr/>
        </p:nvPicPr>
        <p:blipFill>
          <a:blip r:embed="rId7"/>
          <a:stretch>
            <a:fillRect/>
          </a:stretch>
        </p:blipFill>
        <p:spPr>
          <a:xfrm>
            <a:off x="2895600" y="990600"/>
            <a:ext cx="6233160" cy="5234940"/>
          </a:xfrm>
          <a:prstGeom prst="rect">
            <a:avLst/>
          </a:prstGeom>
        </p:spPr>
      </p:pic>
      <p:pic>
        <p:nvPicPr>
          <p:cNvPr id="15" name="Picture 14" descr="06.gif"/>
          <p:cNvPicPr>
            <a:picLocks noChangeAspect="1"/>
          </p:cNvPicPr>
          <p:nvPr/>
        </p:nvPicPr>
        <p:blipFill>
          <a:blip r:embed="rId8"/>
          <a:stretch>
            <a:fillRect/>
          </a:stretch>
        </p:blipFill>
        <p:spPr>
          <a:xfrm>
            <a:off x="2895600" y="990600"/>
            <a:ext cx="6233160" cy="5234940"/>
          </a:xfrm>
          <a:prstGeom prst="rect">
            <a:avLst/>
          </a:prstGeom>
        </p:spPr>
      </p:pic>
      <p:pic>
        <p:nvPicPr>
          <p:cNvPr id="16" name="Picture 15" descr="07.gif"/>
          <p:cNvPicPr>
            <a:picLocks noChangeAspect="1"/>
          </p:cNvPicPr>
          <p:nvPr/>
        </p:nvPicPr>
        <p:blipFill>
          <a:blip r:embed="rId9"/>
          <a:stretch>
            <a:fillRect/>
          </a:stretch>
        </p:blipFill>
        <p:spPr>
          <a:xfrm>
            <a:off x="2895600" y="990600"/>
            <a:ext cx="6233160" cy="5234940"/>
          </a:xfrm>
          <a:prstGeom prst="rect">
            <a:avLst/>
          </a:prstGeom>
        </p:spPr>
      </p:pic>
      <p:pic>
        <p:nvPicPr>
          <p:cNvPr id="17" name="Picture 16" descr="08.gif"/>
          <p:cNvPicPr>
            <a:picLocks noChangeAspect="1"/>
          </p:cNvPicPr>
          <p:nvPr/>
        </p:nvPicPr>
        <p:blipFill>
          <a:blip r:embed="rId10"/>
          <a:stretch>
            <a:fillRect/>
          </a:stretch>
        </p:blipFill>
        <p:spPr>
          <a:xfrm>
            <a:off x="2895600" y="990600"/>
            <a:ext cx="6233160" cy="5234940"/>
          </a:xfrm>
          <a:prstGeom prst="rect">
            <a:avLst/>
          </a:prstGeom>
        </p:spPr>
      </p:pic>
      <p:pic>
        <p:nvPicPr>
          <p:cNvPr id="18" name="Picture 17" descr="09.gif"/>
          <p:cNvPicPr>
            <a:picLocks noChangeAspect="1"/>
          </p:cNvPicPr>
          <p:nvPr/>
        </p:nvPicPr>
        <p:blipFill>
          <a:blip r:embed="rId11"/>
          <a:stretch>
            <a:fillRect/>
          </a:stretch>
        </p:blipFill>
        <p:spPr>
          <a:xfrm>
            <a:off x="2895600" y="990600"/>
            <a:ext cx="6233160" cy="5234940"/>
          </a:xfrm>
          <a:prstGeom prst="rect">
            <a:avLst/>
          </a:prstGeom>
        </p:spPr>
      </p:pic>
      <p:pic>
        <p:nvPicPr>
          <p:cNvPr id="19" name="Picture 18" descr="10.gif"/>
          <p:cNvPicPr>
            <a:picLocks noChangeAspect="1"/>
          </p:cNvPicPr>
          <p:nvPr/>
        </p:nvPicPr>
        <p:blipFill>
          <a:blip r:embed="rId12"/>
          <a:stretch>
            <a:fillRect/>
          </a:stretch>
        </p:blipFill>
        <p:spPr>
          <a:xfrm>
            <a:off x="2895600" y="990600"/>
            <a:ext cx="6233160" cy="5234940"/>
          </a:xfrm>
          <a:prstGeom prst="rect">
            <a:avLst/>
          </a:prstGeom>
        </p:spPr>
      </p:pic>
      <p:pic>
        <p:nvPicPr>
          <p:cNvPr id="20" name="Picture 19" descr="11.gif"/>
          <p:cNvPicPr>
            <a:picLocks noChangeAspect="1"/>
          </p:cNvPicPr>
          <p:nvPr/>
        </p:nvPicPr>
        <p:blipFill>
          <a:blip r:embed="rId13"/>
          <a:stretch>
            <a:fillRect/>
          </a:stretch>
        </p:blipFill>
        <p:spPr>
          <a:xfrm>
            <a:off x="2895600" y="990600"/>
            <a:ext cx="6233160" cy="5234940"/>
          </a:xfrm>
          <a:prstGeom prst="rect">
            <a:avLst/>
          </a:prstGeom>
        </p:spPr>
      </p:pic>
      <p:pic>
        <p:nvPicPr>
          <p:cNvPr id="21" name="Picture 20" descr="12.gif"/>
          <p:cNvPicPr>
            <a:picLocks noChangeAspect="1"/>
          </p:cNvPicPr>
          <p:nvPr/>
        </p:nvPicPr>
        <p:blipFill>
          <a:blip r:embed="rId14"/>
          <a:stretch>
            <a:fillRect/>
          </a:stretch>
        </p:blipFill>
        <p:spPr>
          <a:xfrm>
            <a:off x="2895600" y="990600"/>
            <a:ext cx="6233160" cy="5234940"/>
          </a:xfrm>
          <a:prstGeom prst="rect">
            <a:avLst/>
          </a:prstGeom>
        </p:spPr>
      </p:pic>
      <p:pic>
        <p:nvPicPr>
          <p:cNvPr id="22" name="Picture 21" descr="13.gif"/>
          <p:cNvPicPr>
            <a:picLocks noChangeAspect="1"/>
          </p:cNvPicPr>
          <p:nvPr/>
        </p:nvPicPr>
        <p:blipFill>
          <a:blip r:embed="rId15"/>
          <a:stretch>
            <a:fillRect/>
          </a:stretch>
        </p:blipFill>
        <p:spPr>
          <a:xfrm>
            <a:off x="2895600" y="990600"/>
            <a:ext cx="6233160" cy="5234940"/>
          </a:xfrm>
          <a:prstGeom prst="rect">
            <a:avLst/>
          </a:prstGeom>
        </p:spPr>
      </p:pic>
      <p:pic>
        <p:nvPicPr>
          <p:cNvPr id="23" name="Picture 22" descr="14.gif"/>
          <p:cNvPicPr>
            <a:picLocks noChangeAspect="1"/>
          </p:cNvPicPr>
          <p:nvPr/>
        </p:nvPicPr>
        <p:blipFill>
          <a:blip r:embed="rId16"/>
          <a:stretch>
            <a:fillRect/>
          </a:stretch>
        </p:blipFill>
        <p:spPr>
          <a:xfrm>
            <a:off x="2895600" y="990600"/>
            <a:ext cx="6233160" cy="5234940"/>
          </a:xfrm>
          <a:prstGeom prst="rect">
            <a:avLst/>
          </a:prstGeom>
        </p:spPr>
      </p:pic>
      <p:pic>
        <p:nvPicPr>
          <p:cNvPr id="24" name="Picture 23" descr="15.gif"/>
          <p:cNvPicPr>
            <a:picLocks noChangeAspect="1"/>
          </p:cNvPicPr>
          <p:nvPr/>
        </p:nvPicPr>
        <p:blipFill>
          <a:blip r:embed="rId17"/>
          <a:stretch>
            <a:fillRect/>
          </a:stretch>
        </p:blipFill>
        <p:spPr>
          <a:xfrm>
            <a:off x="2895600" y="990600"/>
            <a:ext cx="6233160" cy="5234940"/>
          </a:xfrm>
          <a:prstGeom prst="rect">
            <a:avLst/>
          </a:prstGeom>
        </p:spPr>
      </p:pic>
      <p:sp>
        <p:nvSpPr>
          <p:cNvPr id="25" name="TextBox 24"/>
          <p:cNvSpPr txBox="1"/>
          <p:nvPr/>
        </p:nvSpPr>
        <p:spPr>
          <a:xfrm>
            <a:off x="0" y="1828800"/>
            <a:ext cx="2971800" cy="3139321"/>
          </a:xfrm>
          <a:prstGeom prst="rect">
            <a:avLst/>
          </a:prstGeom>
          <a:noFill/>
        </p:spPr>
        <p:txBody>
          <a:bodyPr wrap="square" rtlCol="0">
            <a:spAutoFit/>
          </a:bodyPr>
          <a:lstStyle/>
          <a:p>
            <a:r>
              <a:rPr lang="en-GB" dirty="0" smtClean="0"/>
              <a:t>For basic displays, use </a:t>
            </a:r>
            <a:r>
              <a:rPr lang="en-GB" b="1" dirty="0" smtClean="0">
                <a:solidFill>
                  <a:srgbClr val="FF0000"/>
                </a:solidFill>
              </a:rPr>
              <a:t>echo</a:t>
            </a:r>
          </a:p>
          <a:p>
            <a:endParaRPr lang="en-GB" dirty="0" smtClean="0"/>
          </a:p>
          <a:p>
            <a:endParaRPr lang="en-GB" dirty="0" smtClean="0"/>
          </a:p>
          <a:p>
            <a:endParaRPr lang="en-GB" dirty="0" smtClean="0"/>
          </a:p>
          <a:p>
            <a:endParaRPr lang="en-GB" dirty="0" smtClean="0"/>
          </a:p>
          <a:p>
            <a:r>
              <a:rPr lang="en-GB" dirty="0" smtClean="0"/>
              <a:t>It has 2 options:</a:t>
            </a:r>
          </a:p>
          <a:p>
            <a:r>
              <a:rPr lang="en-GB" dirty="0" smtClean="0"/>
              <a:t>-n deletes default end of line</a:t>
            </a:r>
          </a:p>
          <a:p>
            <a:endParaRPr lang="en-GB" dirty="0" smtClean="0"/>
          </a:p>
          <a:p>
            <a:r>
              <a:rPr lang="en-GB" dirty="0" smtClean="0"/>
              <a:t>-e enables escape sequences</a:t>
            </a:r>
          </a:p>
          <a:p>
            <a:r>
              <a:rPr lang="en-GB" dirty="0" smtClean="0"/>
              <a:t>	\t tab</a:t>
            </a:r>
          </a:p>
          <a:p>
            <a:r>
              <a:rPr lang="en-GB" dirty="0" smtClean="0"/>
              <a:t>	\n new 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2535</TotalTime>
  <Words>4054</Words>
  <Application>Microsoft Office PowerPoint</Application>
  <PresentationFormat>On-screen Show (4:3)</PresentationFormat>
  <Paragraphs>819</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Aqualonne</dc:creator>
  <cp:lastModifiedBy>Aqualonne</cp:lastModifiedBy>
  <cp:revision>937</cp:revision>
  <dcterms:created xsi:type="dcterms:W3CDTF">2006-08-16T00:00:00Z</dcterms:created>
  <dcterms:modified xsi:type="dcterms:W3CDTF">2017-02-16T18:18:31Z</dcterms:modified>
</cp:coreProperties>
</file>